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5"/>
  </p:sldMasterIdLst>
  <p:notesMasterIdLst>
    <p:notesMasterId r:id="rId7"/>
  </p:notesMasterIdLst>
  <p:sldIdLst>
    <p:sldId id="256" r:id="rId6"/>
  </p:sldIdLst>
  <p:sldSz cx="12192000" cy="6858000"/>
  <p:notesSz cx="10058400" cy="77724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1"/>
    <p:restoredTop sz="94609"/>
  </p:normalViewPr>
  <p:slideViewPr>
    <p:cSldViewPr>
      <p:cViewPr varScale="1">
        <p:scale>
          <a:sx n="147" d="100"/>
          <a:sy n="147" d="100"/>
        </p:scale>
        <p:origin x="504"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E3854118-2FC0-4506-A762-AEEFD7CB63BF}" type="datetimeFigureOut">
              <a:rPr lang="en-IN" smtClean="0"/>
              <a:t>29/06/26</a:t>
            </a:fld>
            <a:endParaRPr lang="en-IN"/>
          </a:p>
        </p:txBody>
      </p:sp>
      <p:sp>
        <p:nvSpPr>
          <p:cNvPr id="4" name="Slide Image Placeholder 3"/>
          <p:cNvSpPr>
            <a:spLocks noGrp="1" noRot="1" noChangeAspect="1"/>
          </p:cNvSpPr>
          <p:nvPr>
            <p:ph type="sldImg" idx="2"/>
          </p:nvPr>
        </p:nvSpPr>
        <p:spPr>
          <a:xfrm>
            <a:off x="2698750" y="971550"/>
            <a:ext cx="4660900" cy="26225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CAA6C41E-CE99-49FA-ADEB-987E646624B7}" type="slidenum">
              <a:rPr lang="en-IN" smtClean="0"/>
              <a:t>‹#›</a:t>
            </a:fld>
            <a:endParaRPr lang="en-IN"/>
          </a:p>
        </p:txBody>
      </p:sp>
    </p:spTree>
    <p:extLst>
      <p:ext uri="{BB962C8B-B14F-4D97-AF65-F5344CB8AC3E}">
        <p14:creationId xmlns:p14="http://schemas.microsoft.com/office/powerpoint/2010/main" val="1576586652"/>
      </p:ext>
    </p:extLst>
  </p:cSld>
  <p:clrMap bg1="lt1" tx1="dk1" bg2="lt2" tx2="dk2" accent1="accent1" accent2="accent2" accent3="accent3" accent4="accent4" accent5="accent5" accent6="accent6" hlink="hlink" folHlink="folHlink"/>
  <p:notesStyle>
    <a:lvl1pPr marL="0" algn="l" defTabSz="623438" rtl="0" eaLnBrk="1" latinLnBrk="0" hangingPunct="1">
      <a:defRPr sz="818" kern="1200">
        <a:solidFill>
          <a:schemeClr val="tx1"/>
        </a:solidFill>
        <a:latin typeface="+mn-lt"/>
        <a:ea typeface="+mn-ea"/>
        <a:cs typeface="+mn-cs"/>
      </a:defRPr>
    </a:lvl1pPr>
    <a:lvl2pPr marL="311719" algn="l" defTabSz="623438" rtl="0" eaLnBrk="1" latinLnBrk="0" hangingPunct="1">
      <a:defRPr sz="818" kern="1200">
        <a:solidFill>
          <a:schemeClr val="tx1"/>
        </a:solidFill>
        <a:latin typeface="+mn-lt"/>
        <a:ea typeface="+mn-ea"/>
        <a:cs typeface="+mn-cs"/>
      </a:defRPr>
    </a:lvl2pPr>
    <a:lvl3pPr marL="623438" algn="l" defTabSz="623438" rtl="0" eaLnBrk="1" latinLnBrk="0" hangingPunct="1">
      <a:defRPr sz="818" kern="1200">
        <a:solidFill>
          <a:schemeClr val="tx1"/>
        </a:solidFill>
        <a:latin typeface="+mn-lt"/>
        <a:ea typeface="+mn-ea"/>
        <a:cs typeface="+mn-cs"/>
      </a:defRPr>
    </a:lvl3pPr>
    <a:lvl4pPr marL="935157" algn="l" defTabSz="623438" rtl="0" eaLnBrk="1" latinLnBrk="0" hangingPunct="1">
      <a:defRPr sz="818" kern="1200">
        <a:solidFill>
          <a:schemeClr val="tx1"/>
        </a:solidFill>
        <a:latin typeface="+mn-lt"/>
        <a:ea typeface="+mn-ea"/>
        <a:cs typeface="+mn-cs"/>
      </a:defRPr>
    </a:lvl4pPr>
    <a:lvl5pPr marL="1246876" algn="l" defTabSz="623438" rtl="0" eaLnBrk="1" latinLnBrk="0" hangingPunct="1">
      <a:defRPr sz="818" kern="1200">
        <a:solidFill>
          <a:schemeClr val="tx1"/>
        </a:solidFill>
        <a:latin typeface="+mn-lt"/>
        <a:ea typeface="+mn-ea"/>
        <a:cs typeface="+mn-cs"/>
      </a:defRPr>
    </a:lvl5pPr>
    <a:lvl6pPr marL="1558595" algn="l" defTabSz="623438" rtl="0" eaLnBrk="1" latinLnBrk="0" hangingPunct="1">
      <a:defRPr sz="818" kern="1200">
        <a:solidFill>
          <a:schemeClr val="tx1"/>
        </a:solidFill>
        <a:latin typeface="+mn-lt"/>
        <a:ea typeface="+mn-ea"/>
        <a:cs typeface="+mn-cs"/>
      </a:defRPr>
    </a:lvl6pPr>
    <a:lvl7pPr marL="1870314" algn="l" defTabSz="623438" rtl="0" eaLnBrk="1" latinLnBrk="0" hangingPunct="1">
      <a:defRPr sz="818" kern="1200">
        <a:solidFill>
          <a:schemeClr val="tx1"/>
        </a:solidFill>
        <a:latin typeface="+mn-lt"/>
        <a:ea typeface="+mn-ea"/>
        <a:cs typeface="+mn-cs"/>
      </a:defRPr>
    </a:lvl7pPr>
    <a:lvl8pPr marL="2182033" algn="l" defTabSz="623438" rtl="0" eaLnBrk="1" latinLnBrk="0" hangingPunct="1">
      <a:defRPr sz="818" kern="1200">
        <a:solidFill>
          <a:schemeClr val="tx1"/>
        </a:solidFill>
        <a:latin typeface="+mn-lt"/>
        <a:ea typeface="+mn-ea"/>
        <a:cs typeface="+mn-cs"/>
      </a:defRPr>
    </a:lvl8pPr>
    <a:lvl9pPr marL="2493752" algn="l" defTabSz="623438"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A6C41E-CE99-49FA-ADEB-987E646624B7}" type="slidenum">
              <a:rPr lang="en-IN" smtClean="0"/>
              <a:t>1</a:t>
            </a:fld>
            <a:endParaRPr lang="en-IN"/>
          </a:p>
        </p:txBody>
      </p:sp>
    </p:spTree>
    <p:extLst>
      <p:ext uri="{BB962C8B-B14F-4D97-AF65-F5344CB8AC3E}">
        <p14:creationId xmlns:p14="http://schemas.microsoft.com/office/powerpoint/2010/main" val="13154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338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7F9098E-D550-C7EA-FEEF-7B18A4DBE5C7}"/>
              </a:ext>
            </a:extLst>
          </p:cNvPr>
          <p:cNvGraphicFramePr>
            <a:graphicFrameLocks noChangeAspect="1"/>
          </p:cNvGraphicFramePr>
          <p:nvPr userDrawn="1">
            <p:custDataLst>
              <p:tags r:id="rId3"/>
            </p:custDataLst>
            <p:extLst>
              <p:ext uri="{D42A27DB-BD31-4B8C-83A1-F6EECF244321}">
                <p14:modId xmlns:p14="http://schemas.microsoft.com/office/powerpoint/2010/main" val="364006809"/>
              </p:ext>
            </p:extLst>
          </p:nvPr>
        </p:nvGraphicFramePr>
        <p:xfrm>
          <a:off x="1589" y="1588"/>
          <a:ext cx="1587"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think-cell data - do not delete" hidden="1">
                        <a:extLst>
                          <a:ext uri="{FF2B5EF4-FFF2-40B4-BE49-F238E27FC236}">
                            <a16:creationId xmlns:a16="http://schemas.microsoft.com/office/drawing/2014/main" id="{57F9098E-D550-C7EA-FEEF-7B18A4DBE5C7}"/>
                          </a:ext>
                        </a:extLst>
                      </p:cNvPr>
                      <p:cNvPicPr/>
                      <p:nvPr/>
                    </p:nvPicPr>
                    <p:blipFill>
                      <a:blip r:embed="rId5"/>
                      <a:stretch>
                        <a:fillRect/>
                      </a:stretch>
                    </p:blipFill>
                    <p:spPr>
                      <a:xfrm>
                        <a:off x="1589" y="1588"/>
                        <a:ext cx="1587" cy="1588"/>
                      </a:xfrm>
                      <a:prstGeom prst="rect">
                        <a:avLst/>
                      </a:prstGeom>
                    </p:spPr>
                  </p:pic>
                </p:oleObj>
              </mc:Fallback>
            </mc:AlternateContent>
          </a:graphicData>
        </a:graphic>
      </p:graphicFrame>
      <p:sp>
        <p:nvSpPr>
          <p:cNvPr id="2" name="Title Placeholder 1"/>
          <p:cNvSpPr>
            <a:spLocks noGrp="1"/>
          </p:cNvSpPr>
          <p:nvPr>
            <p:ph type="title"/>
          </p:nvPr>
        </p:nvSpPr>
        <p:spPr>
          <a:xfrm>
            <a:off x="228600" y="251113"/>
            <a:ext cx="11734800" cy="5749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940594"/>
            <a:ext cx="11734800" cy="55926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_1b">
            <a:extLst>
              <a:ext uri="{FF2B5EF4-FFF2-40B4-BE49-F238E27FC236}">
                <a16:creationId xmlns:a16="http://schemas.microsoft.com/office/drawing/2014/main" id="{7B60DDD3-2939-ECD3-B79B-309D3AFA8291}"/>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t="262" b="387"/>
          <a:stretch>
            <a:fillRect/>
          </a:stretch>
        </p:blipFill>
        <p:spPr bwMode="auto">
          <a:xfrm>
            <a:off x="11125200" y="6609130"/>
            <a:ext cx="838200" cy="139550"/>
          </a:xfrm>
          <a:prstGeom prst="rect">
            <a:avLst/>
          </a:prstGeom>
          <a:noFill/>
        </p:spPr>
      </p:pic>
    </p:spTree>
    <p:extLst>
      <p:ext uri="{BB962C8B-B14F-4D97-AF65-F5344CB8AC3E}">
        <p14:creationId xmlns:p14="http://schemas.microsoft.com/office/powerpoint/2010/main" val="31836113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97001" rtl="0" eaLnBrk="1" latinLnBrk="0" hangingPunct="1">
        <a:lnSpc>
          <a:spcPct val="90000"/>
        </a:lnSpc>
        <a:spcBef>
          <a:spcPct val="0"/>
        </a:spcBef>
        <a:buNone/>
        <a:defRPr sz="1910" b="0" kern="1200">
          <a:solidFill>
            <a:schemeClr val="tx1"/>
          </a:solidFill>
          <a:latin typeface="Montserrat ExtraBold" panose="00000900000000000000" pitchFamily="2" charset="0"/>
          <a:ea typeface="+mj-ea"/>
          <a:cs typeface="+mj-cs"/>
        </a:defRPr>
      </a:lvl1pPr>
    </p:titleStyle>
    <p:bodyStyle>
      <a:lvl1pPr marL="180652" indent="-180652" algn="l" defTabSz="397001" rtl="0" eaLnBrk="1" latinLnBrk="0" hangingPunct="1">
        <a:lnSpc>
          <a:spcPct val="90000"/>
        </a:lnSpc>
        <a:spcBef>
          <a:spcPts val="434"/>
        </a:spcBef>
        <a:buFont typeface="Arial" panose="020B0604020202020204" pitchFamily="34" charset="0"/>
        <a:buChar char="•"/>
        <a:defRPr sz="1227" kern="1200">
          <a:solidFill>
            <a:schemeClr val="tx1">
              <a:lumMod val="65000"/>
              <a:lumOff val="35000"/>
            </a:schemeClr>
          </a:solidFill>
          <a:latin typeface="+mn-lt"/>
          <a:ea typeface="+mn-ea"/>
          <a:cs typeface="+mn-cs"/>
        </a:defRPr>
      </a:lvl1pPr>
      <a:lvl2pPr marL="379153" indent="-180652" algn="l" defTabSz="397001" rtl="0" eaLnBrk="1" latinLnBrk="0" hangingPunct="1">
        <a:lnSpc>
          <a:spcPct val="90000"/>
        </a:lnSpc>
        <a:spcBef>
          <a:spcPts val="217"/>
        </a:spcBef>
        <a:buFont typeface="Arial" panose="020B0604020202020204" pitchFamily="34" charset="0"/>
        <a:buChar char="•"/>
        <a:defRPr sz="1091" kern="1200">
          <a:solidFill>
            <a:schemeClr val="tx1">
              <a:lumMod val="65000"/>
              <a:lumOff val="35000"/>
            </a:schemeClr>
          </a:solidFill>
          <a:latin typeface="+mn-lt"/>
          <a:ea typeface="+mn-ea"/>
          <a:cs typeface="+mn-cs"/>
        </a:defRPr>
      </a:lvl2pPr>
      <a:lvl3pPr marL="547545" indent="-150543" algn="l" defTabSz="397001" rtl="0" eaLnBrk="1" latinLnBrk="0" hangingPunct="1">
        <a:lnSpc>
          <a:spcPct val="90000"/>
        </a:lnSpc>
        <a:spcBef>
          <a:spcPts val="217"/>
        </a:spcBef>
        <a:buFont typeface="Arial" panose="020B0604020202020204" pitchFamily="34" charset="0"/>
        <a:buChar char="•"/>
        <a:defRPr sz="955" kern="1200">
          <a:solidFill>
            <a:schemeClr val="tx1">
              <a:lumMod val="65000"/>
              <a:lumOff val="35000"/>
            </a:schemeClr>
          </a:solidFill>
          <a:latin typeface="+mn-lt"/>
          <a:ea typeface="+mn-ea"/>
          <a:cs typeface="+mn-cs"/>
        </a:defRPr>
      </a:lvl3pPr>
      <a:lvl4pPr marL="746045" indent="-150543" algn="l" defTabSz="397001" rtl="0" eaLnBrk="1" latinLnBrk="0" hangingPunct="1">
        <a:lnSpc>
          <a:spcPct val="90000"/>
        </a:lnSpc>
        <a:spcBef>
          <a:spcPts val="217"/>
        </a:spcBef>
        <a:buFont typeface="Arial" panose="020B0604020202020204" pitchFamily="34" charset="0"/>
        <a:buChar char="•"/>
        <a:defRPr sz="818" kern="1200">
          <a:solidFill>
            <a:schemeClr val="tx1">
              <a:lumMod val="65000"/>
              <a:lumOff val="35000"/>
            </a:schemeClr>
          </a:solidFill>
          <a:latin typeface="+mn-lt"/>
          <a:ea typeface="+mn-ea"/>
          <a:cs typeface="+mn-cs"/>
        </a:defRPr>
      </a:lvl4pPr>
      <a:lvl5pPr marL="944545" indent="-150543" algn="l" defTabSz="397001" rtl="0" eaLnBrk="1" latinLnBrk="0" hangingPunct="1">
        <a:lnSpc>
          <a:spcPct val="90000"/>
        </a:lnSpc>
        <a:spcBef>
          <a:spcPts val="217"/>
        </a:spcBef>
        <a:buFont typeface="Arial" panose="020B0604020202020204" pitchFamily="34" charset="0"/>
        <a:buChar char="•"/>
        <a:defRPr sz="818" kern="1200">
          <a:solidFill>
            <a:schemeClr val="tx1">
              <a:lumMod val="65000"/>
              <a:lumOff val="35000"/>
            </a:schemeClr>
          </a:solidFill>
          <a:latin typeface="+mn-lt"/>
          <a:ea typeface="+mn-ea"/>
          <a:cs typeface="+mn-cs"/>
        </a:defRPr>
      </a:lvl5pPr>
      <a:lvl6pPr marL="1091753" indent="-99250" algn="l" defTabSz="397001" rtl="0" eaLnBrk="1" latinLnBrk="0" hangingPunct="1">
        <a:lnSpc>
          <a:spcPct val="90000"/>
        </a:lnSpc>
        <a:spcBef>
          <a:spcPts val="217"/>
        </a:spcBef>
        <a:buFont typeface="Arial" panose="020B0604020202020204" pitchFamily="34" charset="0"/>
        <a:buChar char="•"/>
        <a:defRPr sz="781" kern="1200">
          <a:solidFill>
            <a:schemeClr val="tx1"/>
          </a:solidFill>
          <a:latin typeface="+mn-lt"/>
          <a:ea typeface="+mn-ea"/>
          <a:cs typeface="+mn-cs"/>
        </a:defRPr>
      </a:lvl6pPr>
      <a:lvl7pPr marL="1290254" indent="-99250" algn="l" defTabSz="397001" rtl="0" eaLnBrk="1" latinLnBrk="0" hangingPunct="1">
        <a:lnSpc>
          <a:spcPct val="90000"/>
        </a:lnSpc>
        <a:spcBef>
          <a:spcPts val="217"/>
        </a:spcBef>
        <a:buFont typeface="Arial" panose="020B0604020202020204" pitchFamily="34" charset="0"/>
        <a:buChar char="•"/>
        <a:defRPr sz="781" kern="1200">
          <a:solidFill>
            <a:schemeClr val="tx1"/>
          </a:solidFill>
          <a:latin typeface="+mn-lt"/>
          <a:ea typeface="+mn-ea"/>
          <a:cs typeface="+mn-cs"/>
        </a:defRPr>
      </a:lvl7pPr>
      <a:lvl8pPr marL="1488754" indent="-99250" algn="l" defTabSz="397001" rtl="0" eaLnBrk="1" latinLnBrk="0" hangingPunct="1">
        <a:lnSpc>
          <a:spcPct val="90000"/>
        </a:lnSpc>
        <a:spcBef>
          <a:spcPts val="217"/>
        </a:spcBef>
        <a:buFont typeface="Arial" panose="020B0604020202020204" pitchFamily="34" charset="0"/>
        <a:buChar char="•"/>
        <a:defRPr sz="781" kern="1200">
          <a:solidFill>
            <a:schemeClr val="tx1"/>
          </a:solidFill>
          <a:latin typeface="+mn-lt"/>
          <a:ea typeface="+mn-ea"/>
          <a:cs typeface="+mn-cs"/>
        </a:defRPr>
      </a:lvl8pPr>
      <a:lvl9pPr marL="1687255" indent="-99250" algn="l" defTabSz="397001" rtl="0" eaLnBrk="1" latinLnBrk="0" hangingPunct="1">
        <a:lnSpc>
          <a:spcPct val="90000"/>
        </a:lnSpc>
        <a:spcBef>
          <a:spcPts val="217"/>
        </a:spcBef>
        <a:buFont typeface="Arial" panose="020B0604020202020204" pitchFamily="34" charset="0"/>
        <a:buChar char="•"/>
        <a:defRPr sz="781" kern="1200">
          <a:solidFill>
            <a:schemeClr val="tx1"/>
          </a:solidFill>
          <a:latin typeface="+mn-lt"/>
          <a:ea typeface="+mn-ea"/>
          <a:cs typeface="+mn-cs"/>
        </a:defRPr>
      </a:lvl9pPr>
    </p:bodyStyle>
    <p:otherStyle>
      <a:defPPr>
        <a:defRPr lang="en-US"/>
      </a:defPPr>
      <a:lvl1pPr marL="0" algn="l" defTabSz="397001" rtl="0" eaLnBrk="1" latinLnBrk="0" hangingPunct="1">
        <a:defRPr sz="781" kern="1200">
          <a:solidFill>
            <a:schemeClr val="tx1"/>
          </a:solidFill>
          <a:latin typeface="+mn-lt"/>
          <a:ea typeface="+mn-ea"/>
          <a:cs typeface="+mn-cs"/>
        </a:defRPr>
      </a:lvl1pPr>
      <a:lvl2pPr marL="198501" algn="l" defTabSz="397001" rtl="0" eaLnBrk="1" latinLnBrk="0" hangingPunct="1">
        <a:defRPr sz="781" kern="1200">
          <a:solidFill>
            <a:schemeClr val="tx1"/>
          </a:solidFill>
          <a:latin typeface="+mn-lt"/>
          <a:ea typeface="+mn-ea"/>
          <a:cs typeface="+mn-cs"/>
        </a:defRPr>
      </a:lvl2pPr>
      <a:lvl3pPr marL="397001" algn="l" defTabSz="397001" rtl="0" eaLnBrk="1" latinLnBrk="0" hangingPunct="1">
        <a:defRPr sz="781" kern="1200">
          <a:solidFill>
            <a:schemeClr val="tx1"/>
          </a:solidFill>
          <a:latin typeface="+mn-lt"/>
          <a:ea typeface="+mn-ea"/>
          <a:cs typeface="+mn-cs"/>
        </a:defRPr>
      </a:lvl3pPr>
      <a:lvl4pPr marL="595502" algn="l" defTabSz="397001" rtl="0" eaLnBrk="1" latinLnBrk="0" hangingPunct="1">
        <a:defRPr sz="781" kern="1200">
          <a:solidFill>
            <a:schemeClr val="tx1"/>
          </a:solidFill>
          <a:latin typeface="+mn-lt"/>
          <a:ea typeface="+mn-ea"/>
          <a:cs typeface="+mn-cs"/>
        </a:defRPr>
      </a:lvl4pPr>
      <a:lvl5pPr marL="794002" algn="l" defTabSz="397001" rtl="0" eaLnBrk="1" latinLnBrk="0" hangingPunct="1">
        <a:defRPr sz="781" kern="1200">
          <a:solidFill>
            <a:schemeClr val="tx1"/>
          </a:solidFill>
          <a:latin typeface="+mn-lt"/>
          <a:ea typeface="+mn-ea"/>
          <a:cs typeface="+mn-cs"/>
        </a:defRPr>
      </a:lvl5pPr>
      <a:lvl6pPr marL="992503" algn="l" defTabSz="397001" rtl="0" eaLnBrk="1" latinLnBrk="0" hangingPunct="1">
        <a:defRPr sz="781" kern="1200">
          <a:solidFill>
            <a:schemeClr val="tx1"/>
          </a:solidFill>
          <a:latin typeface="+mn-lt"/>
          <a:ea typeface="+mn-ea"/>
          <a:cs typeface="+mn-cs"/>
        </a:defRPr>
      </a:lvl6pPr>
      <a:lvl7pPr marL="1191003" algn="l" defTabSz="397001" rtl="0" eaLnBrk="1" latinLnBrk="0" hangingPunct="1">
        <a:defRPr sz="781" kern="1200">
          <a:solidFill>
            <a:schemeClr val="tx1"/>
          </a:solidFill>
          <a:latin typeface="+mn-lt"/>
          <a:ea typeface="+mn-ea"/>
          <a:cs typeface="+mn-cs"/>
        </a:defRPr>
      </a:lvl7pPr>
      <a:lvl8pPr marL="1389504" algn="l" defTabSz="397001" rtl="0" eaLnBrk="1" latinLnBrk="0" hangingPunct="1">
        <a:defRPr sz="781" kern="1200">
          <a:solidFill>
            <a:schemeClr val="tx1"/>
          </a:solidFill>
          <a:latin typeface="+mn-lt"/>
          <a:ea typeface="+mn-ea"/>
          <a:cs typeface="+mn-cs"/>
        </a:defRPr>
      </a:lvl8pPr>
      <a:lvl9pPr marL="1588005" algn="l" defTabSz="397001" rtl="0" eaLnBrk="1" latinLnBrk="0" hangingPunct="1">
        <a:defRPr sz="781" kern="1200">
          <a:solidFill>
            <a:schemeClr val="tx1"/>
          </a:solidFill>
          <a:latin typeface="+mn-lt"/>
          <a:ea typeface="+mn-ea"/>
          <a:cs typeface="+mn-cs"/>
        </a:defRPr>
      </a:lvl9pPr>
    </p:otherStyle>
  </p:txStyles>
  <p:extLst>
    <p:ext uri="{27BBF7A9-308A-43DC-89C8-2F10F3537804}">
      <p15:sldGuideLst xmlns:p15="http://schemas.microsoft.com/office/powerpoint/2012/main">
        <p15:guide id="4" pos="11520" userDrawn="1">
          <p15:clr>
            <a:srgbClr val="F26B43"/>
          </p15:clr>
        </p15:guide>
        <p15:guide id="7" orient="horz" pos="593" userDrawn="1">
          <p15:clr>
            <a:srgbClr val="F26B43"/>
          </p15:clr>
        </p15:guide>
        <p15:guide id="8" orient="horz" pos="4115" userDrawn="1">
          <p15:clr>
            <a:srgbClr val="F26B43"/>
          </p15:clr>
        </p15:guide>
        <p15:guide id="9" orient="horz" pos="524" userDrawn="1">
          <p15:clr>
            <a:srgbClr val="F26B43"/>
          </p15:clr>
        </p15:guide>
        <p15:guide id="10" pos="144" userDrawn="1">
          <p15:clr>
            <a:srgbClr val="F26B43"/>
          </p15:clr>
        </p15:guide>
        <p15:guide id="11" orient="horz" pos="144" userDrawn="1">
          <p15:clr>
            <a:srgbClr val="F26B43"/>
          </p15:clr>
        </p15:guide>
        <p15:guide id="12" pos="7536" userDrawn="1">
          <p15:clr>
            <a:srgbClr val="F26B43"/>
          </p15:clr>
        </p15:guide>
        <p15:guide id="13" orient="horz" pos="41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A76D551C-46DD-36AC-6E36-34C9F82976A1}"/>
              </a:ext>
            </a:extLst>
          </p:cNvPr>
          <p:cNvSpPr txBox="1">
            <a:spLocks noChangeAspect="1"/>
          </p:cNvSpPr>
          <p:nvPr/>
        </p:nvSpPr>
        <p:spPr>
          <a:xfrm>
            <a:off x="228600" y="4000039"/>
            <a:ext cx="3841999" cy="394980"/>
          </a:xfrm>
          <a:prstGeom prst="rect">
            <a:avLst/>
          </a:prstGeom>
          <a:solidFill>
            <a:schemeClr val="accent1">
              <a:alpha val="10000"/>
            </a:schemeClr>
          </a:solidFill>
        </p:spPr>
        <p:txBody>
          <a:bodyPr wrap="square" lIns="91440" tIns="45720" rIns="91440" bIns="45720" anchor="ctr">
            <a:spAutoFit/>
          </a:bodyPr>
          <a:lstStyle/>
          <a:p>
            <a:pPr marR="69271">
              <a:spcBef>
                <a:spcPts val="200"/>
              </a:spcBef>
            </a:pPr>
            <a:r>
              <a:rPr lang="en-US" sz="900" b="1" dirty="0">
                <a:solidFill>
                  <a:schemeClr val="tx1"/>
                </a:solidFill>
                <a:latin typeface="+mn-lt"/>
                <a:cs typeface="Arial"/>
              </a:rPr>
              <a:t>Success Outcome</a:t>
            </a:r>
          </a:p>
          <a:p>
            <a:pPr marR="69271">
              <a:spcBef>
                <a:spcPts val="200"/>
              </a:spcBef>
            </a:pPr>
            <a:r>
              <a:rPr lang="en-US" sz="900" dirty="0">
                <a:solidFill>
                  <a:schemeClr val="tx1"/>
                </a:solidFill>
                <a:latin typeface="+mn-lt"/>
                <a:cs typeface="Arial"/>
              </a:rPr>
              <a:t>Clear understanding of where growth is breaking down</a:t>
            </a:r>
          </a:p>
        </p:txBody>
      </p:sp>
      <p:sp>
        <p:nvSpPr>
          <p:cNvPr id="61" name="TextBox 60">
            <a:extLst>
              <a:ext uri="{FF2B5EF4-FFF2-40B4-BE49-F238E27FC236}">
                <a16:creationId xmlns:a16="http://schemas.microsoft.com/office/drawing/2014/main" id="{B87B6C02-F12B-CAA4-9BC6-8591C537A1B3}"/>
              </a:ext>
            </a:extLst>
          </p:cNvPr>
          <p:cNvSpPr txBox="1">
            <a:spLocks noChangeAspect="1"/>
          </p:cNvSpPr>
          <p:nvPr/>
        </p:nvSpPr>
        <p:spPr>
          <a:xfrm>
            <a:off x="4175002" y="4000039"/>
            <a:ext cx="3841999" cy="394980"/>
          </a:xfrm>
          <a:prstGeom prst="rect">
            <a:avLst/>
          </a:prstGeom>
          <a:solidFill>
            <a:schemeClr val="accent1">
              <a:alpha val="10000"/>
            </a:schemeClr>
          </a:solidFill>
        </p:spPr>
        <p:txBody>
          <a:bodyPr wrap="square" lIns="91440" tIns="45720" rIns="91440" bIns="45720" anchor="ctr">
            <a:spAutoFit/>
          </a:bodyPr>
          <a:lstStyle/>
          <a:p>
            <a:pPr marR="69271">
              <a:spcBef>
                <a:spcPts val="200"/>
              </a:spcBef>
            </a:pPr>
            <a:r>
              <a:rPr lang="en-US" sz="900" b="1" dirty="0">
                <a:solidFill>
                  <a:schemeClr val="tx1"/>
                </a:solidFill>
                <a:latin typeface="+mn-lt"/>
                <a:cs typeface="Arial"/>
              </a:rPr>
              <a:t>Success Outcome</a:t>
            </a:r>
          </a:p>
          <a:p>
            <a:pPr marR="69271">
              <a:spcBef>
                <a:spcPts val="200"/>
              </a:spcBef>
            </a:pPr>
            <a:r>
              <a:rPr lang="en-US" sz="900" dirty="0">
                <a:solidFill>
                  <a:schemeClr val="tx1"/>
                </a:solidFill>
                <a:latin typeface="+mn-lt"/>
                <a:cs typeface="Arial"/>
              </a:rPr>
              <a:t>Focused plan to improve revenue performance</a:t>
            </a:r>
          </a:p>
        </p:txBody>
      </p:sp>
      <p:sp>
        <p:nvSpPr>
          <p:cNvPr id="62" name="TextBox 61">
            <a:extLst>
              <a:ext uri="{FF2B5EF4-FFF2-40B4-BE49-F238E27FC236}">
                <a16:creationId xmlns:a16="http://schemas.microsoft.com/office/drawing/2014/main" id="{A05FF394-7246-E287-5AEF-FEFC106D538D}"/>
              </a:ext>
            </a:extLst>
          </p:cNvPr>
          <p:cNvSpPr txBox="1">
            <a:spLocks noChangeAspect="1"/>
          </p:cNvSpPr>
          <p:nvPr/>
        </p:nvSpPr>
        <p:spPr>
          <a:xfrm>
            <a:off x="8121401" y="4000039"/>
            <a:ext cx="3841999" cy="394980"/>
          </a:xfrm>
          <a:prstGeom prst="rect">
            <a:avLst/>
          </a:prstGeom>
          <a:solidFill>
            <a:schemeClr val="accent1">
              <a:alpha val="10000"/>
            </a:schemeClr>
          </a:solidFill>
        </p:spPr>
        <p:txBody>
          <a:bodyPr wrap="square" lIns="91440" tIns="45720" rIns="91440" bIns="45720" anchor="ctr">
            <a:spAutoFit/>
          </a:bodyPr>
          <a:lstStyle/>
          <a:p>
            <a:pPr marR="69271">
              <a:spcBef>
                <a:spcPts val="200"/>
              </a:spcBef>
            </a:pPr>
            <a:r>
              <a:rPr lang="en-US" sz="900" b="1" dirty="0">
                <a:solidFill>
                  <a:schemeClr val="tx1"/>
                </a:solidFill>
                <a:latin typeface="+mn-lt"/>
                <a:cs typeface="Arial"/>
              </a:rPr>
              <a:t>Success Outcome</a:t>
            </a:r>
          </a:p>
          <a:p>
            <a:pPr marR="69271">
              <a:spcBef>
                <a:spcPts val="200"/>
              </a:spcBef>
            </a:pPr>
            <a:r>
              <a:rPr lang="en-US" sz="900" dirty="0">
                <a:solidFill>
                  <a:schemeClr val="tx1"/>
                </a:solidFill>
                <a:latin typeface="+mn-lt"/>
                <a:cs typeface="Arial"/>
              </a:rPr>
              <a:t>Repeatable execution and sustainable momentum</a:t>
            </a:r>
          </a:p>
        </p:txBody>
      </p:sp>
      <p:sp>
        <p:nvSpPr>
          <p:cNvPr id="25" name="Rectangle 24">
            <a:extLst>
              <a:ext uri="{FF2B5EF4-FFF2-40B4-BE49-F238E27FC236}">
                <a16:creationId xmlns:a16="http://schemas.microsoft.com/office/drawing/2014/main" id="{152298E7-B5CB-126E-D2A9-10216B66A0F4}"/>
              </a:ext>
            </a:extLst>
          </p:cNvPr>
          <p:cNvSpPr/>
          <p:nvPr/>
        </p:nvSpPr>
        <p:spPr>
          <a:xfrm>
            <a:off x="228600" y="2059856"/>
            <a:ext cx="3841999" cy="4786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F30DE4D5-D5D6-B03C-FFEF-12C239787862}"/>
              </a:ext>
            </a:extLst>
          </p:cNvPr>
          <p:cNvSpPr/>
          <p:nvPr/>
        </p:nvSpPr>
        <p:spPr>
          <a:xfrm>
            <a:off x="4175002" y="2059856"/>
            <a:ext cx="3841999" cy="4786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DEE2B419-DF28-73D7-7E78-18CDCB829523}"/>
              </a:ext>
            </a:extLst>
          </p:cNvPr>
          <p:cNvSpPr/>
          <p:nvPr/>
        </p:nvSpPr>
        <p:spPr>
          <a:xfrm>
            <a:off x="8121401" y="2059856"/>
            <a:ext cx="3841999" cy="4786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9" name="Picture 68" descr="A blue and white background with triangles&#10;&#10;AI-generated content may be incorrect.">
            <a:extLst>
              <a:ext uri="{FF2B5EF4-FFF2-40B4-BE49-F238E27FC236}">
                <a16:creationId xmlns:a16="http://schemas.microsoft.com/office/drawing/2014/main" id="{5F837C34-4E5C-B940-6711-344B9CEBAF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313976" b="638"/>
          <a:stretch>
            <a:fillRect/>
          </a:stretch>
        </p:blipFill>
        <p:spPr>
          <a:xfrm flipH="1">
            <a:off x="0" y="1"/>
            <a:ext cx="12192000" cy="1149396"/>
          </a:xfrm>
          <a:custGeom>
            <a:avLst/>
            <a:gdLst>
              <a:gd name="csX0" fmla="*/ 12192000 w 12192000"/>
              <a:gd name="csY0" fmla="*/ 0 h 1201767"/>
              <a:gd name="csX1" fmla="*/ 0 w 12192000"/>
              <a:gd name="csY1" fmla="*/ 0 h 1201767"/>
              <a:gd name="csX2" fmla="*/ 0 w 12192000"/>
              <a:gd name="csY2" fmla="*/ 1201767 h 1201767"/>
              <a:gd name="csX3" fmla="*/ 12192000 w 12192000"/>
              <a:gd name="csY3" fmla="*/ 1201767 h 1201767"/>
            </a:gdLst>
            <a:ahLst/>
            <a:cxnLst>
              <a:cxn ang="0">
                <a:pos x="csX0" y="csY0"/>
              </a:cxn>
              <a:cxn ang="0">
                <a:pos x="csX1" y="csY1"/>
              </a:cxn>
              <a:cxn ang="0">
                <a:pos x="csX2" y="csY2"/>
              </a:cxn>
              <a:cxn ang="0">
                <a:pos x="csX3" y="csY3"/>
              </a:cxn>
            </a:cxnLst>
            <a:rect l="l" t="t" r="r" b="b"/>
            <a:pathLst>
              <a:path w="12192000" h="1201767">
                <a:moveTo>
                  <a:pt x="12192000" y="0"/>
                </a:moveTo>
                <a:lnTo>
                  <a:pt x="0" y="0"/>
                </a:lnTo>
                <a:lnTo>
                  <a:pt x="0" y="1201767"/>
                </a:lnTo>
                <a:lnTo>
                  <a:pt x="12192000" y="1201767"/>
                </a:lnTo>
                <a:close/>
              </a:path>
            </a:pathLst>
          </a:custGeom>
        </p:spPr>
      </p:pic>
      <p:sp>
        <p:nvSpPr>
          <p:cNvPr id="82" name="Freeform: Shape 81">
            <a:extLst>
              <a:ext uri="{FF2B5EF4-FFF2-40B4-BE49-F238E27FC236}">
                <a16:creationId xmlns:a16="http://schemas.microsoft.com/office/drawing/2014/main" id="{52290217-3E3A-2ACA-622A-CF002DD2BD44}"/>
              </a:ext>
            </a:extLst>
          </p:cNvPr>
          <p:cNvSpPr/>
          <p:nvPr/>
        </p:nvSpPr>
        <p:spPr>
          <a:xfrm>
            <a:off x="0" y="0"/>
            <a:ext cx="12192000" cy="1156779"/>
          </a:xfrm>
          <a:custGeom>
            <a:avLst/>
            <a:gdLst>
              <a:gd name="csX0" fmla="*/ 0 w 12192000"/>
              <a:gd name="csY0" fmla="*/ 0 h 1156779"/>
              <a:gd name="csX1" fmla="*/ 12192000 w 12192000"/>
              <a:gd name="csY1" fmla="*/ 0 h 1156779"/>
              <a:gd name="csX2" fmla="*/ 12192000 w 12192000"/>
              <a:gd name="csY2" fmla="*/ 1156779 h 1156779"/>
              <a:gd name="csX3" fmla="*/ 0 w 12192000"/>
              <a:gd name="csY3" fmla="*/ 1156779 h 1156779"/>
            </a:gdLst>
            <a:ahLst/>
            <a:cxnLst>
              <a:cxn ang="0">
                <a:pos x="csX0" y="csY0"/>
              </a:cxn>
              <a:cxn ang="0">
                <a:pos x="csX1" y="csY1"/>
              </a:cxn>
              <a:cxn ang="0">
                <a:pos x="csX2" y="csY2"/>
              </a:cxn>
              <a:cxn ang="0">
                <a:pos x="csX3" y="csY3"/>
              </a:cxn>
            </a:cxnLst>
            <a:rect l="l" t="t" r="r" b="b"/>
            <a:pathLst>
              <a:path w="12192000" h="1156779">
                <a:moveTo>
                  <a:pt x="0" y="0"/>
                </a:moveTo>
                <a:lnTo>
                  <a:pt x="12192000" y="0"/>
                </a:lnTo>
                <a:lnTo>
                  <a:pt x="12192000" y="1156779"/>
                </a:lnTo>
                <a:lnTo>
                  <a:pt x="0" y="1156779"/>
                </a:lnTo>
                <a:close/>
              </a:path>
            </a:pathLst>
          </a:custGeom>
          <a:gradFill>
            <a:gsLst>
              <a:gs pos="71000">
                <a:schemeClr val="accent1">
                  <a:alpha val="88000"/>
                </a:schemeClr>
              </a:gs>
              <a:gs pos="0">
                <a:schemeClr val="accent1"/>
              </a:gs>
              <a:gs pos="100000">
                <a:schemeClr val="accent1">
                  <a:alpha val="48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171" name="object 2">
            <a:extLst>
              <a:ext uri="{FF2B5EF4-FFF2-40B4-BE49-F238E27FC236}">
                <a16:creationId xmlns:a16="http://schemas.microsoft.com/office/drawing/2014/main" id="{AEA522FB-7C32-D6EC-19B4-7697C934227C}"/>
              </a:ext>
            </a:extLst>
          </p:cNvPr>
          <p:cNvSpPr txBox="1"/>
          <p:nvPr/>
        </p:nvSpPr>
        <p:spPr>
          <a:xfrm>
            <a:off x="228601" y="228600"/>
            <a:ext cx="1605568" cy="302647"/>
          </a:xfrm>
          <a:prstGeom prst="rect">
            <a:avLst/>
          </a:prstGeom>
        </p:spPr>
        <p:txBody>
          <a:bodyPr vert="horz" wrap="none" lIns="0" tIns="0" rIns="0" bIns="0" rtlCol="0">
            <a:spAutoFit/>
          </a:bodyPr>
          <a:lstStyle/>
          <a:p>
            <a:pPr marL="8659" algn="l">
              <a:spcBef>
                <a:spcPts val="200"/>
              </a:spcBef>
            </a:pPr>
            <a:r>
              <a:rPr lang="pt-BR" sz="900" b="1" dirty="0">
                <a:solidFill>
                  <a:schemeClr val="bg2"/>
                </a:solidFill>
                <a:latin typeface="+mn-lt"/>
                <a:cs typeface="Arial"/>
              </a:rPr>
              <a:t>KODIAK GROUP</a:t>
            </a:r>
          </a:p>
          <a:p>
            <a:pPr marL="8659" algn="l">
              <a:spcBef>
                <a:spcPts val="200"/>
              </a:spcBef>
            </a:pPr>
            <a:r>
              <a:rPr lang="pt-BR" sz="900" dirty="0">
                <a:solidFill>
                  <a:schemeClr val="bg2"/>
                </a:solidFill>
                <a:latin typeface="+mn-lt"/>
                <a:cs typeface="Arial"/>
              </a:rPr>
              <a:t>EXECUTIVE RESOURCE SERIES</a:t>
            </a:r>
          </a:p>
        </p:txBody>
      </p:sp>
      <p:sp>
        <p:nvSpPr>
          <p:cNvPr id="172" name="TextBox 171">
            <a:extLst>
              <a:ext uri="{FF2B5EF4-FFF2-40B4-BE49-F238E27FC236}">
                <a16:creationId xmlns:a16="http://schemas.microsoft.com/office/drawing/2014/main" id="{3201F261-3720-787C-E8EA-EB06966AC02B}"/>
              </a:ext>
            </a:extLst>
          </p:cNvPr>
          <p:cNvSpPr txBox="1"/>
          <p:nvPr/>
        </p:nvSpPr>
        <p:spPr>
          <a:xfrm>
            <a:off x="228601" y="611748"/>
            <a:ext cx="4494820" cy="246221"/>
          </a:xfrm>
          <a:prstGeom prst="rect">
            <a:avLst/>
          </a:prstGeom>
          <a:noFill/>
        </p:spPr>
        <p:txBody>
          <a:bodyPr wrap="none" lIns="0" tIns="0" rIns="0" bIns="0" anchor="b">
            <a:spAutoFit/>
          </a:bodyPr>
          <a:lstStyle/>
          <a:p>
            <a:pPr algn="l"/>
            <a:r>
              <a:rPr lang="en-US" sz="1600" dirty="0">
                <a:solidFill>
                  <a:schemeClr val="bg1"/>
                </a:solidFill>
                <a:latin typeface="+mj-lt"/>
              </a:rPr>
              <a:t>CRO 90-Day Sales Acceleration Roadmap</a:t>
            </a:r>
          </a:p>
        </p:txBody>
      </p:sp>
      <p:sp>
        <p:nvSpPr>
          <p:cNvPr id="173" name="object 2">
            <a:extLst>
              <a:ext uri="{FF2B5EF4-FFF2-40B4-BE49-F238E27FC236}">
                <a16:creationId xmlns:a16="http://schemas.microsoft.com/office/drawing/2014/main" id="{2E2F95DE-0A83-1FDB-954C-085B1ADDFAFC}"/>
              </a:ext>
            </a:extLst>
          </p:cNvPr>
          <p:cNvSpPr txBox="1"/>
          <p:nvPr/>
        </p:nvSpPr>
        <p:spPr>
          <a:xfrm>
            <a:off x="228601" y="899305"/>
            <a:ext cx="7680949" cy="169277"/>
          </a:xfrm>
          <a:prstGeom prst="rect">
            <a:avLst/>
          </a:prstGeom>
        </p:spPr>
        <p:txBody>
          <a:bodyPr vert="horz" wrap="none" lIns="0" tIns="0" rIns="0" bIns="0" rtlCol="0">
            <a:spAutoFit/>
          </a:bodyPr>
          <a:lstStyle/>
          <a:p>
            <a:pPr marL="8659" algn="l">
              <a:spcBef>
                <a:spcPts val="68"/>
              </a:spcBef>
            </a:pPr>
            <a:r>
              <a:rPr lang="en-US" sz="1100" dirty="0">
                <a:solidFill>
                  <a:schemeClr val="bg2"/>
                </a:solidFill>
                <a:latin typeface="+mn-lt"/>
                <a:cs typeface="Arial"/>
              </a:rPr>
              <a:t>A practical framework for identifying constraints, accelerating growth, and building a repeatable revenue operating system.</a:t>
            </a:r>
          </a:p>
        </p:txBody>
      </p:sp>
      <p:sp>
        <p:nvSpPr>
          <p:cNvPr id="267" name="Rectangle 266">
            <a:extLst>
              <a:ext uri="{FF2B5EF4-FFF2-40B4-BE49-F238E27FC236}">
                <a16:creationId xmlns:a16="http://schemas.microsoft.com/office/drawing/2014/main" id="{C1C3841A-2E5E-4C5E-29DF-C0D203956BB7}"/>
              </a:ext>
            </a:extLst>
          </p:cNvPr>
          <p:cNvSpPr/>
          <p:nvPr/>
        </p:nvSpPr>
        <p:spPr>
          <a:xfrm>
            <a:off x="2743200" y="1251993"/>
            <a:ext cx="9448800" cy="5158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1" name="Rectangle 180">
            <a:extLst>
              <a:ext uri="{FF2B5EF4-FFF2-40B4-BE49-F238E27FC236}">
                <a16:creationId xmlns:a16="http://schemas.microsoft.com/office/drawing/2014/main" id="{012F2ED5-8CE9-163C-BB05-FFF7A9418A80}"/>
              </a:ext>
            </a:extLst>
          </p:cNvPr>
          <p:cNvSpPr/>
          <p:nvPr/>
        </p:nvSpPr>
        <p:spPr>
          <a:xfrm>
            <a:off x="0" y="1251993"/>
            <a:ext cx="2743200" cy="515898"/>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818"/>
          </a:p>
        </p:txBody>
      </p:sp>
      <p:sp>
        <p:nvSpPr>
          <p:cNvPr id="93" name="object 9"/>
          <p:cNvSpPr txBox="1"/>
          <p:nvPr/>
        </p:nvSpPr>
        <p:spPr>
          <a:xfrm>
            <a:off x="2896596" y="1331765"/>
            <a:ext cx="9066804" cy="344635"/>
          </a:xfrm>
          <a:prstGeom prst="rect">
            <a:avLst/>
          </a:prstGeom>
        </p:spPr>
        <p:txBody>
          <a:bodyPr vert="horz" wrap="square" lIns="0" tIns="6022" rIns="0" bIns="0" rtlCol="0">
            <a:spAutoFit/>
          </a:bodyPr>
          <a:lstStyle/>
          <a:p>
            <a:pPr marR="2676"/>
            <a:r>
              <a:rPr sz="1100" dirty="0"/>
              <a:t>The first 90 days should focus on understanding the business, identifying the biggest revenue constraint, and creating the operating rhythm needed to sustain growth.</a:t>
            </a:r>
          </a:p>
        </p:txBody>
      </p:sp>
      <p:sp>
        <p:nvSpPr>
          <p:cNvPr id="182" name="TextBox 181">
            <a:extLst>
              <a:ext uri="{FF2B5EF4-FFF2-40B4-BE49-F238E27FC236}">
                <a16:creationId xmlns:a16="http://schemas.microsoft.com/office/drawing/2014/main" id="{083293C4-452D-E631-12D5-4F4A5E20A713}"/>
              </a:ext>
            </a:extLst>
          </p:cNvPr>
          <p:cNvSpPr txBox="1">
            <a:spLocks/>
          </p:cNvSpPr>
          <p:nvPr/>
        </p:nvSpPr>
        <p:spPr>
          <a:xfrm>
            <a:off x="228600" y="1526834"/>
            <a:ext cx="1684757" cy="153888"/>
          </a:xfrm>
          <a:prstGeom prst="rect">
            <a:avLst/>
          </a:prstGeom>
          <a:noFill/>
        </p:spPr>
        <p:txBody>
          <a:bodyPr wrap="none" lIns="0" tIns="0" rIns="0" bIns="0" anchor="ctr">
            <a:spAutoFit/>
          </a:bodyPr>
          <a:lstStyle/>
          <a:p>
            <a:pPr>
              <a:spcBef>
                <a:spcPts val="307"/>
              </a:spcBef>
            </a:pPr>
            <a:r>
              <a:rPr lang="en-US" sz="1000" dirty="0">
                <a:solidFill>
                  <a:schemeClr val="bg1"/>
                </a:solidFill>
                <a:latin typeface="+mj-lt"/>
              </a:rPr>
              <a:t>Don’t Start With Change</a:t>
            </a:r>
          </a:p>
        </p:txBody>
      </p:sp>
      <p:sp>
        <p:nvSpPr>
          <p:cNvPr id="202" name="Rectangle 201">
            <a:extLst>
              <a:ext uri="{FF2B5EF4-FFF2-40B4-BE49-F238E27FC236}">
                <a16:creationId xmlns:a16="http://schemas.microsoft.com/office/drawing/2014/main" id="{A4EA1784-40D0-84F7-F928-7A4BE0551EDC}"/>
              </a:ext>
            </a:extLst>
          </p:cNvPr>
          <p:cNvSpPr/>
          <p:nvPr/>
        </p:nvSpPr>
        <p:spPr>
          <a:xfrm>
            <a:off x="228600" y="1339163"/>
            <a:ext cx="947375"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lang="en-IN" sz="800" dirty="0">
                <a:solidFill>
                  <a:schemeClr val="tx2">
                    <a:lumMod val="20000"/>
                    <a:lumOff val="80000"/>
                  </a:schemeClr>
                </a:solidFill>
              </a:rPr>
              <a:t>Kodiak Point of View</a:t>
            </a:r>
          </a:p>
        </p:txBody>
      </p:sp>
      <p:cxnSp>
        <p:nvCxnSpPr>
          <p:cNvPr id="205" name="Straight Connector 204">
            <a:extLst>
              <a:ext uri="{FF2B5EF4-FFF2-40B4-BE49-F238E27FC236}">
                <a16:creationId xmlns:a16="http://schemas.microsoft.com/office/drawing/2014/main" id="{6269490C-58B4-3516-C4CD-8A9248B6DAD9}"/>
              </a:ext>
            </a:extLst>
          </p:cNvPr>
          <p:cNvCxnSpPr>
            <a:cxnSpLocks/>
          </p:cNvCxnSpPr>
          <p:nvPr/>
        </p:nvCxnSpPr>
        <p:spPr>
          <a:xfrm>
            <a:off x="228600" y="1494554"/>
            <a:ext cx="236120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73D6CB6-7E04-CCAF-1AB8-5C43BBFDC7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7" t="18571" r="617" b="29191"/>
          <a:stretch>
            <a:fillRect/>
          </a:stretch>
        </p:blipFill>
        <p:spPr>
          <a:xfrm>
            <a:off x="0" y="5645931"/>
            <a:ext cx="12192000" cy="886634"/>
          </a:xfrm>
          <a:custGeom>
            <a:avLst/>
            <a:gdLst>
              <a:gd name="csX0" fmla="*/ 0 w 12192000"/>
              <a:gd name="csY0" fmla="*/ 0 h 622888"/>
              <a:gd name="csX1" fmla="*/ 12192000 w 12192000"/>
              <a:gd name="csY1" fmla="*/ 0 h 622888"/>
              <a:gd name="csX2" fmla="*/ 12192000 w 12192000"/>
              <a:gd name="csY2" fmla="*/ 622888 h 622888"/>
              <a:gd name="csX3" fmla="*/ 0 w 12192000"/>
              <a:gd name="csY3" fmla="*/ 622888 h 622888"/>
            </a:gdLst>
            <a:ahLst/>
            <a:cxnLst>
              <a:cxn ang="0">
                <a:pos x="csX0" y="csY0"/>
              </a:cxn>
              <a:cxn ang="0">
                <a:pos x="csX1" y="csY1"/>
              </a:cxn>
              <a:cxn ang="0">
                <a:pos x="csX2" y="csY2"/>
              </a:cxn>
              <a:cxn ang="0">
                <a:pos x="csX3" y="csY3"/>
              </a:cxn>
            </a:cxnLst>
            <a:rect l="l" t="t" r="r" b="b"/>
            <a:pathLst>
              <a:path w="12192000" h="622888">
                <a:moveTo>
                  <a:pt x="0" y="0"/>
                </a:moveTo>
                <a:lnTo>
                  <a:pt x="12192000" y="0"/>
                </a:lnTo>
                <a:lnTo>
                  <a:pt x="12192000" y="622888"/>
                </a:lnTo>
                <a:lnTo>
                  <a:pt x="0" y="622888"/>
                </a:lnTo>
                <a:close/>
              </a:path>
            </a:pathLst>
          </a:custGeom>
        </p:spPr>
      </p:pic>
      <p:sp>
        <p:nvSpPr>
          <p:cNvPr id="8" name="object 2">
            <a:extLst>
              <a:ext uri="{FF2B5EF4-FFF2-40B4-BE49-F238E27FC236}">
                <a16:creationId xmlns:a16="http://schemas.microsoft.com/office/drawing/2014/main" id="{581CBDC2-74C1-68F5-40B8-A9009F824B66}"/>
              </a:ext>
            </a:extLst>
          </p:cNvPr>
          <p:cNvSpPr txBox="1"/>
          <p:nvPr/>
        </p:nvSpPr>
        <p:spPr>
          <a:xfrm>
            <a:off x="228600" y="5943600"/>
            <a:ext cx="11740984" cy="552482"/>
          </a:xfrm>
          <a:prstGeom prst="rect">
            <a:avLst/>
          </a:prstGeom>
        </p:spPr>
        <p:txBody>
          <a:bodyPr vert="horz" wrap="square" lIns="0" tIns="8659" rIns="0" bIns="0" rtlCol="0">
            <a:spAutoFit/>
          </a:bodyPr>
          <a:lstStyle/>
          <a:p>
            <a:pPr marR="3464" algn="l">
              <a:spcBef>
                <a:spcPts val="400"/>
              </a:spcBef>
            </a:pPr>
            <a:r>
              <a:rPr lang="en-US" sz="1100" b="1" dirty="0">
                <a:solidFill>
                  <a:schemeClr val="bg1"/>
                </a:solidFill>
                <a:latin typeface="+mj-lt"/>
                <a:cs typeface="Arial"/>
              </a:rPr>
              <a:t>Build clarity first. Then move with precision.</a:t>
            </a:r>
          </a:p>
          <a:p>
            <a:pPr marR="3464" algn="l">
              <a:spcBef>
                <a:spcPts val="400"/>
              </a:spcBef>
            </a:pPr>
            <a:r>
              <a:rPr lang="en-US" sz="1050" dirty="0">
                <a:solidFill>
                  <a:schemeClr val="bg2"/>
                </a:solidFill>
                <a:latin typeface="+mn-lt"/>
                <a:cs typeface="Arial"/>
              </a:rPr>
              <a:t>The best CROs don’t spend their first 90 days implementing changes. They spend their first 90 days building clarity about the team, the customer, the revenue operating system, and the constraints limiting growth. Then they move with precision.</a:t>
            </a:r>
          </a:p>
        </p:txBody>
      </p:sp>
      <p:sp>
        <p:nvSpPr>
          <p:cNvPr id="9" name="object 2">
            <a:extLst>
              <a:ext uri="{FF2B5EF4-FFF2-40B4-BE49-F238E27FC236}">
                <a16:creationId xmlns:a16="http://schemas.microsoft.com/office/drawing/2014/main" id="{DFD117B1-F3CA-0901-F046-7C5307A8812D}"/>
              </a:ext>
            </a:extLst>
          </p:cNvPr>
          <p:cNvSpPr txBox="1"/>
          <p:nvPr/>
        </p:nvSpPr>
        <p:spPr>
          <a:xfrm>
            <a:off x="228600" y="5735803"/>
            <a:ext cx="11740984" cy="131854"/>
          </a:xfrm>
          <a:prstGeom prst="rect">
            <a:avLst/>
          </a:prstGeom>
        </p:spPr>
        <p:txBody>
          <a:bodyPr vert="horz" wrap="square" lIns="0" tIns="8659" rIns="0" bIns="0" rtlCol="0">
            <a:spAutoFit/>
          </a:bodyPr>
          <a:lstStyle/>
          <a:p>
            <a:pPr marR="3464" algn="l">
              <a:spcBef>
                <a:spcPts val="68"/>
              </a:spcBef>
            </a:pPr>
            <a:r>
              <a:rPr lang="en-US" sz="800" dirty="0">
                <a:solidFill>
                  <a:schemeClr val="bg2"/>
                </a:solidFill>
                <a:latin typeface="+mn-lt"/>
                <a:cs typeface="Arial"/>
              </a:rPr>
              <a:t>KEY TAKEAWAY — SALES ACCELERATION VS . TRANSFORMATION</a:t>
            </a:r>
          </a:p>
        </p:txBody>
      </p:sp>
      <p:sp>
        <p:nvSpPr>
          <p:cNvPr id="23" name="TextBox 22">
            <a:extLst>
              <a:ext uri="{FF2B5EF4-FFF2-40B4-BE49-F238E27FC236}">
                <a16:creationId xmlns:a16="http://schemas.microsoft.com/office/drawing/2014/main" id="{2DD4748E-BF7A-3BED-CA3D-4587732DD62B}"/>
              </a:ext>
            </a:extLst>
          </p:cNvPr>
          <p:cNvSpPr txBox="1"/>
          <p:nvPr/>
        </p:nvSpPr>
        <p:spPr>
          <a:xfrm>
            <a:off x="228600" y="1837684"/>
            <a:ext cx="1303242" cy="153888"/>
          </a:xfrm>
          <a:prstGeom prst="rect">
            <a:avLst/>
          </a:prstGeom>
          <a:noFill/>
        </p:spPr>
        <p:txBody>
          <a:bodyPr wrap="none" lIns="0" tIns="0" rIns="0" bIns="0" anchor="b">
            <a:spAutoFit/>
          </a:bodyPr>
          <a:lstStyle/>
          <a:p>
            <a:pPr algn="l"/>
            <a:r>
              <a:rPr lang="en-US" sz="1000" dirty="0">
                <a:solidFill>
                  <a:schemeClr val="tx2"/>
                </a:solidFill>
                <a:latin typeface="+mj-lt"/>
              </a:rPr>
              <a:t>90 – Day Roadmap:</a:t>
            </a:r>
          </a:p>
        </p:txBody>
      </p:sp>
      <p:sp>
        <p:nvSpPr>
          <p:cNvPr id="28" name="TextBox 27">
            <a:extLst>
              <a:ext uri="{FF2B5EF4-FFF2-40B4-BE49-F238E27FC236}">
                <a16:creationId xmlns:a16="http://schemas.microsoft.com/office/drawing/2014/main" id="{8F98DB06-6A9D-C5A7-B838-61A83096C885}"/>
              </a:ext>
            </a:extLst>
          </p:cNvPr>
          <p:cNvSpPr txBox="1">
            <a:spLocks/>
          </p:cNvSpPr>
          <p:nvPr/>
        </p:nvSpPr>
        <p:spPr>
          <a:xfrm>
            <a:off x="717800" y="2147878"/>
            <a:ext cx="1958870" cy="302647"/>
          </a:xfrm>
          <a:prstGeom prst="rect">
            <a:avLst/>
          </a:prstGeom>
          <a:noFill/>
        </p:spPr>
        <p:txBody>
          <a:bodyPr wrap="none" lIns="0" tIns="0" rIns="0" bIns="0" anchor="ctr">
            <a:spAutoFit/>
          </a:bodyPr>
          <a:lstStyle/>
          <a:p>
            <a:pPr>
              <a:spcBef>
                <a:spcPts val="200"/>
              </a:spcBef>
            </a:pPr>
            <a:r>
              <a:rPr lang="en-US" sz="800" b="1" dirty="0">
                <a:solidFill>
                  <a:schemeClr val="tx1"/>
                </a:solidFill>
                <a:latin typeface="+mn-lt"/>
                <a:cs typeface="Arial"/>
              </a:rPr>
              <a:t>DAYS 1 – 30</a:t>
            </a:r>
          </a:p>
          <a:p>
            <a:pPr>
              <a:spcBef>
                <a:spcPts val="200"/>
              </a:spcBef>
            </a:pPr>
            <a:r>
              <a:rPr lang="en-US" sz="1000" dirty="0">
                <a:solidFill>
                  <a:schemeClr val="tx2"/>
                </a:solidFill>
                <a:latin typeface="+mj-lt"/>
                <a:cs typeface="Arial"/>
              </a:rPr>
              <a:t>Find the Revenue Constraint</a:t>
            </a:r>
          </a:p>
        </p:txBody>
      </p:sp>
      <p:sp>
        <p:nvSpPr>
          <p:cNvPr id="29" name="Flowchart: Connector 28">
            <a:extLst>
              <a:ext uri="{FF2B5EF4-FFF2-40B4-BE49-F238E27FC236}">
                <a16:creationId xmlns:a16="http://schemas.microsoft.com/office/drawing/2014/main" id="{CEAC90F4-0B2B-2B09-442C-9011B5C6E6A3}"/>
              </a:ext>
            </a:extLst>
          </p:cNvPr>
          <p:cNvSpPr/>
          <p:nvPr/>
        </p:nvSpPr>
        <p:spPr>
          <a:xfrm>
            <a:off x="317229" y="2143231"/>
            <a:ext cx="311940" cy="311940"/>
          </a:xfrm>
          <a:prstGeom prst="flowChartConnector">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CD08E374-A602-6052-E06E-BE83226D5EF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5216" y="2221218"/>
            <a:ext cx="155966" cy="155966"/>
          </a:xfrm>
          <a:prstGeom prst="rect">
            <a:avLst/>
          </a:prstGeom>
        </p:spPr>
      </p:pic>
      <p:sp>
        <p:nvSpPr>
          <p:cNvPr id="31" name="TextBox 30">
            <a:extLst>
              <a:ext uri="{FF2B5EF4-FFF2-40B4-BE49-F238E27FC236}">
                <a16:creationId xmlns:a16="http://schemas.microsoft.com/office/drawing/2014/main" id="{919F20FE-3B28-D757-C2B0-B0C893596AEC}"/>
              </a:ext>
            </a:extLst>
          </p:cNvPr>
          <p:cNvSpPr txBox="1">
            <a:spLocks/>
          </p:cNvSpPr>
          <p:nvPr/>
        </p:nvSpPr>
        <p:spPr>
          <a:xfrm>
            <a:off x="8610600" y="2147878"/>
            <a:ext cx="2356414" cy="302647"/>
          </a:xfrm>
          <a:prstGeom prst="rect">
            <a:avLst/>
          </a:prstGeom>
          <a:noFill/>
        </p:spPr>
        <p:txBody>
          <a:bodyPr wrap="none" lIns="0" tIns="0" rIns="0" bIns="0" anchor="ctr">
            <a:spAutoFit/>
          </a:bodyPr>
          <a:lstStyle/>
          <a:p>
            <a:pPr>
              <a:spcBef>
                <a:spcPts val="200"/>
              </a:spcBef>
            </a:pPr>
            <a:r>
              <a:rPr lang="en-US" sz="800" b="1" dirty="0">
                <a:solidFill>
                  <a:schemeClr val="tx1"/>
                </a:solidFill>
                <a:latin typeface="+mn-lt"/>
                <a:cs typeface="Arial"/>
              </a:rPr>
              <a:t>DAYS 61 – 90</a:t>
            </a:r>
          </a:p>
          <a:p>
            <a:pPr>
              <a:spcBef>
                <a:spcPts val="200"/>
              </a:spcBef>
            </a:pPr>
            <a:r>
              <a:rPr lang="en-US" sz="1000" dirty="0">
                <a:solidFill>
                  <a:schemeClr val="tx2"/>
                </a:solidFill>
                <a:latin typeface="+mj-lt"/>
                <a:cs typeface="Arial"/>
              </a:rPr>
              <a:t>Install the Sales Operating System</a:t>
            </a:r>
          </a:p>
        </p:txBody>
      </p:sp>
      <p:sp>
        <p:nvSpPr>
          <p:cNvPr id="32" name="Flowchart: Connector 31">
            <a:extLst>
              <a:ext uri="{FF2B5EF4-FFF2-40B4-BE49-F238E27FC236}">
                <a16:creationId xmlns:a16="http://schemas.microsoft.com/office/drawing/2014/main" id="{FD48B607-5777-C022-C0A1-C5548DD9E2F6}"/>
              </a:ext>
            </a:extLst>
          </p:cNvPr>
          <p:cNvSpPr/>
          <p:nvPr/>
        </p:nvSpPr>
        <p:spPr>
          <a:xfrm>
            <a:off x="8210030" y="2143231"/>
            <a:ext cx="311940" cy="311940"/>
          </a:xfrm>
          <a:prstGeom prst="flowChartConnector">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7F85EC0C-4953-7D21-7617-3556513A583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288017" y="2221218"/>
            <a:ext cx="155966" cy="155966"/>
          </a:xfrm>
          <a:prstGeom prst="rect">
            <a:avLst/>
          </a:prstGeom>
        </p:spPr>
      </p:pic>
      <p:sp>
        <p:nvSpPr>
          <p:cNvPr id="34" name="TextBox 33">
            <a:extLst>
              <a:ext uri="{FF2B5EF4-FFF2-40B4-BE49-F238E27FC236}">
                <a16:creationId xmlns:a16="http://schemas.microsoft.com/office/drawing/2014/main" id="{78103F1F-2644-512C-06F2-3CC36373BD18}"/>
              </a:ext>
            </a:extLst>
          </p:cNvPr>
          <p:cNvSpPr txBox="1">
            <a:spLocks/>
          </p:cNvSpPr>
          <p:nvPr/>
        </p:nvSpPr>
        <p:spPr>
          <a:xfrm>
            <a:off x="4664201" y="2147878"/>
            <a:ext cx="1870705" cy="302647"/>
          </a:xfrm>
          <a:prstGeom prst="rect">
            <a:avLst/>
          </a:prstGeom>
          <a:noFill/>
        </p:spPr>
        <p:txBody>
          <a:bodyPr wrap="none" lIns="0" tIns="0" rIns="0" bIns="0" anchor="ctr">
            <a:spAutoFit/>
          </a:bodyPr>
          <a:lstStyle/>
          <a:p>
            <a:pPr>
              <a:spcBef>
                <a:spcPts val="200"/>
              </a:spcBef>
            </a:pPr>
            <a:r>
              <a:rPr lang="en-US" sz="800" b="1" dirty="0">
                <a:solidFill>
                  <a:schemeClr val="tx1"/>
                </a:solidFill>
                <a:latin typeface="+mn-lt"/>
                <a:cs typeface="Arial"/>
              </a:rPr>
              <a:t>DAYS 31 – 60</a:t>
            </a:r>
          </a:p>
          <a:p>
            <a:pPr>
              <a:spcBef>
                <a:spcPts val="200"/>
              </a:spcBef>
            </a:pPr>
            <a:r>
              <a:rPr lang="en-US" sz="1000" dirty="0">
                <a:solidFill>
                  <a:schemeClr val="tx2"/>
                </a:solidFill>
                <a:latin typeface="+mj-lt"/>
                <a:cs typeface="Arial"/>
              </a:rPr>
              <a:t>Pick the Acceleration Plays</a:t>
            </a:r>
          </a:p>
        </p:txBody>
      </p:sp>
      <p:sp>
        <p:nvSpPr>
          <p:cNvPr id="35" name="Flowchart: Connector 34">
            <a:extLst>
              <a:ext uri="{FF2B5EF4-FFF2-40B4-BE49-F238E27FC236}">
                <a16:creationId xmlns:a16="http://schemas.microsoft.com/office/drawing/2014/main" id="{A853A1DF-5F11-0FFD-03BA-F36F2E414ECD}"/>
              </a:ext>
            </a:extLst>
          </p:cNvPr>
          <p:cNvSpPr/>
          <p:nvPr/>
        </p:nvSpPr>
        <p:spPr>
          <a:xfrm>
            <a:off x="4263631" y="2143231"/>
            <a:ext cx="311940" cy="311940"/>
          </a:xfrm>
          <a:prstGeom prst="flowChartConnector">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04E20348-8C98-674A-8D4C-F44FC6977D6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325478" y="2205079"/>
            <a:ext cx="188244" cy="188244"/>
          </a:xfrm>
          <a:prstGeom prst="rect">
            <a:avLst/>
          </a:prstGeom>
        </p:spPr>
      </p:pic>
      <p:sp>
        <p:nvSpPr>
          <p:cNvPr id="20" name="TextBox 19">
            <a:extLst>
              <a:ext uri="{FF2B5EF4-FFF2-40B4-BE49-F238E27FC236}">
                <a16:creationId xmlns:a16="http://schemas.microsoft.com/office/drawing/2014/main" id="{FC220D2C-0AA1-627C-DA13-68075EA396BD}"/>
              </a:ext>
            </a:extLst>
          </p:cNvPr>
          <p:cNvSpPr txBox="1">
            <a:spLocks noChangeAspect="1"/>
          </p:cNvSpPr>
          <p:nvPr/>
        </p:nvSpPr>
        <p:spPr>
          <a:xfrm>
            <a:off x="298660" y="2613950"/>
            <a:ext cx="3701841" cy="302647"/>
          </a:xfrm>
          <a:prstGeom prst="rect">
            <a:avLst/>
          </a:prstGeom>
          <a:noFill/>
        </p:spPr>
        <p:txBody>
          <a:bodyPr wrap="square" lIns="0" tIns="0" rIns="0" bIns="0">
            <a:spAutoFit/>
          </a:bodyPr>
          <a:lstStyle/>
          <a:p>
            <a:pPr marR="69271">
              <a:spcBef>
                <a:spcPts val="200"/>
              </a:spcBef>
            </a:pPr>
            <a:r>
              <a:rPr lang="en-US" sz="900" b="1" dirty="0">
                <a:solidFill>
                  <a:schemeClr val="tx1"/>
                </a:solidFill>
                <a:latin typeface="+mn-lt"/>
                <a:cs typeface="Arial"/>
              </a:rPr>
              <a:t>Goal</a:t>
            </a:r>
          </a:p>
          <a:p>
            <a:pPr marR="69271">
              <a:spcBef>
                <a:spcPts val="200"/>
              </a:spcBef>
            </a:pPr>
            <a:r>
              <a:rPr lang="en-US" sz="900" dirty="0">
                <a:solidFill>
                  <a:schemeClr val="tx1"/>
                </a:solidFill>
                <a:latin typeface="+mn-lt"/>
                <a:cs typeface="Arial"/>
              </a:rPr>
              <a:t>Understand where growth is breaking down</a:t>
            </a:r>
          </a:p>
        </p:txBody>
      </p:sp>
      <p:sp>
        <p:nvSpPr>
          <p:cNvPr id="37" name="TextBox 36">
            <a:extLst>
              <a:ext uri="{FF2B5EF4-FFF2-40B4-BE49-F238E27FC236}">
                <a16:creationId xmlns:a16="http://schemas.microsoft.com/office/drawing/2014/main" id="{DD85A8F1-AF02-F5C2-9D74-9BEF6D752D85}"/>
              </a:ext>
            </a:extLst>
          </p:cNvPr>
          <p:cNvSpPr txBox="1">
            <a:spLocks noChangeAspect="1"/>
          </p:cNvSpPr>
          <p:nvPr/>
        </p:nvSpPr>
        <p:spPr>
          <a:xfrm>
            <a:off x="298660" y="2992003"/>
            <a:ext cx="3701841" cy="138499"/>
          </a:xfrm>
          <a:prstGeom prst="rect">
            <a:avLst/>
          </a:prstGeom>
          <a:noFill/>
        </p:spPr>
        <p:txBody>
          <a:bodyPr wrap="square" lIns="0" tIns="0" rIns="0" bIns="0">
            <a:spAutoFit/>
          </a:bodyPr>
          <a:lstStyle/>
          <a:p>
            <a:pPr marR="69271">
              <a:spcBef>
                <a:spcPts val="400"/>
              </a:spcBef>
            </a:pPr>
            <a:r>
              <a:rPr lang="en-US" sz="900" b="1" dirty="0">
                <a:solidFill>
                  <a:schemeClr val="tx1"/>
                </a:solidFill>
                <a:latin typeface="+mn-lt"/>
                <a:cs typeface="Arial"/>
              </a:rPr>
              <a:t>Key Actions</a:t>
            </a:r>
          </a:p>
        </p:txBody>
      </p:sp>
      <p:sp>
        <p:nvSpPr>
          <p:cNvPr id="40" name="TextBox 39">
            <a:extLst>
              <a:ext uri="{FF2B5EF4-FFF2-40B4-BE49-F238E27FC236}">
                <a16:creationId xmlns:a16="http://schemas.microsoft.com/office/drawing/2014/main" id="{66092F27-179F-5147-A1C9-1D3F58C9A2FE}"/>
              </a:ext>
            </a:extLst>
          </p:cNvPr>
          <p:cNvSpPr txBox="1">
            <a:spLocks noChangeAspect="1"/>
          </p:cNvSpPr>
          <p:nvPr/>
        </p:nvSpPr>
        <p:spPr>
          <a:xfrm>
            <a:off x="297617" y="3177114"/>
            <a:ext cx="3701841" cy="738275"/>
          </a:xfrm>
          <a:prstGeom prst="rect">
            <a:avLst/>
          </a:prstGeom>
          <a:noFill/>
        </p:spPr>
        <p:txBody>
          <a:bodyPr wrap="square" lIns="0" tIns="0" rIns="0" bIns="0" numCol="2" spcCol="182880">
            <a:noAutofit/>
          </a:bodyPr>
          <a:lstStyle/>
          <a:p>
            <a:pPr marL="173038" marR="69271" indent="-133350">
              <a:spcBef>
                <a:spcPts val="200"/>
              </a:spcBef>
              <a:buFont typeface="Arial" panose="020B0604020202020204" pitchFamily="34" charset="0"/>
              <a:buChar char="•"/>
            </a:pPr>
            <a:r>
              <a:rPr lang="en-US" sz="900" dirty="0">
                <a:solidFill>
                  <a:schemeClr val="tx1"/>
                </a:solidFill>
                <a:latin typeface="+mn-lt"/>
                <a:cs typeface="Arial"/>
              </a:rPr>
              <a:t>Align with CEO &amp; leadership team</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Meet customers &amp; key stakeholders</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Audit pipeline, forecast, win rates &amp; retention</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Identify the biggest bottleneck</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Set realistic and attainable goals</a:t>
            </a:r>
          </a:p>
        </p:txBody>
      </p:sp>
      <p:sp>
        <p:nvSpPr>
          <p:cNvPr id="21" name="TextBox 20">
            <a:extLst>
              <a:ext uri="{FF2B5EF4-FFF2-40B4-BE49-F238E27FC236}">
                <a16:creationId xmlns:a16="http://schemas.microsoft.com/office/drawing/2014/main" id="{8EDA693D-E481-30D5-25E7-183817FA37E8}"/>
              </a:ext>
            </a:extLst>
          </p:cNvPr>
          <p:cNvSpPr txBox="1">
            <a:spLocks noChangeAspect="1"/>
          </p:cNvSpPr>
          <p:nvPr/>
        </p:nvSpPr>
        <p:spPr>
          <a:xfrm>
            <a:off x="4245602" y="2613950"/>
            <a:ext cx="3701841" cy="302647"/>
          </a:xfrm>
          <a:prstGeom prst="rect">
            <a:avLst/>
          </a:prstGeom>
          <a:noFill/>
        </p:spPr>
        <p:txBody>
          <a:bodyPr wrap="square" lIns="0" tIns="0" rIns="0" bIns="0">
            <a:spAutoFit/>
          </a:bodyPr>
          <a:lstStyle/>
          <a:p>
            <a:pPr marR="69271">
              <a:spcBef>
                <a:spcPts val="200"/>
              </a:spcBef>
            </a:pPr>
            <a:r>
              <a:rPr lang="en-US" sz="900" b="1" dirty="0">
                <a:solidFill>
                  <a:schemeClr val="tx1"/>
                </a:solidFill>
                <a:latin typeface="+mn-lt"/>
                <a:cs typeface="Arial"/>
              </a:rPr>
              <a:t>Goal</a:t>
            </a:r>
          </a:p>
          <a:p>
            <a:pPr marR="69271">
              <a:spcBef>
                <a:spcPts val="200"/>
              </a:spcBef>
            </a:pPr>
            <a:r>
              <a:rPr lang="en-US" sz="900" dirty="0">
                <a:solidFill>
                  <a:schemeClr val="tx1"/>
                </a:solidFill>
                <a:latin typeface="+mn-lt"/>
                <a:cs typeface="Arial"/>
              </a:rPr>
              <a:t>Focus resources on the highest-impact moves</a:t>
            </a:r>
          </a:p>
        </p:txBody>
      </p:sp>
      <p:sp>
        <p:nvSpPr>
          <p:cNvPr id="38" name="TextBox 37">
            <a:extLst>
              <a:ext uri="{FF2B5EF4-FFF2-40B4-BE49-F238E27FC236}">
                <a16:creationId xmlns:a16="http://schemas.microsoft.com/office/drawing/2014/main" id="{DBFBE19E-7E8B-AED6-3B2D-71DECA6EFAFE}"/>
              </a:ext>
            </a:extLst>
          </p:cNvPr>
          <p:cNvSpPr txBox="1">
            <a:spLocks noChangeAspect="1"/>
          </p:cNvSpPr>
          <p:nvPr/>
        </p:nvSpPr>
        <p:spPr>
          <a:xfrm>
            <a:off x="4245602" y="2992002"/>
            <a:ext cx="3701841" cy="138499"/>
          </a:xfrm>
          <a:prstGeom prst="rect">
            <a:avLst/>
          </a:prstGeom>
          <a:noFill/>
        </p:spPr>
        <p:txBody>
          <a:bodyPr wrap="square" lIns="0" tIns="0" rIns="0" bIns="0">
            <a:spAutoFit/>
          </a:bodyPr>
          <a:lstStyle/>
          <a:p>
            <a:pPr marR="69271">
              <a:spcBef>
                <a:spcPts val="400"/>
              </a:spcBef>
            </a:pPr>
            <a:r>
              <a:rPr lang="en-US" sz="900" b="1" dirty="0">
                <a:solidFill>
                  <a:schemeClr val="tx1"/>
                </a:solidFill>
                <a:latin typeface="+mn-lt"/>
                <a:cs typeface="Arial"/>
              </a:rPr>
              <a:t>Key Actions</a:t>
            </a:r>
          </a:p>
        </p:txBody>
      </p:sp>
      <p:sp>
        <p:nvSpPr>
          <p:cNvPr id="41" name="TextBox 40">
            <a:extLst>
              <a:ext uri="{FF2B5EF4-FFF2-40B4-BE49-F238E27FC236}">
                <a16:creationId xmlns:a16="http://schemas.microsoft.com/office/drawing/2014/main" id="{2D6C92DB-A6D0-4485-C5D6-F59E7BBB6D39}"/>
              </a:ext>
            </a:extLst>
          </p:cNvPr>
          <p:cNvSpPr txBox="1">
            <a:spLocks noChangeAspect="1"/>
          </p:cNvSpPr>
          <p:nvPr/>
        </p:nvSpPr>
        <p:spPr>
          <a:xfrm>
            <a:off x="4244559" y="3177114"/>
            <a:ext cx="3701841" cy="722764"/>
          </a:xfrm>
          <a:prstGeom prst="rect">
            <a:avLst/>
          </a:prstGeom>
          <a:noFill/>
        </p:spPr>
        <p:txBody>
          <a:bodyPr wrap="square" lIns="0" tIns="0" rIns="0" bIns="0" numCol="2" spcCol="182880">
            <a:noAutofit/>
          </a:bodyPr>
          <a:lstStyle/>
          <a:p>
            <a:pPr marL="173038" marR="69271" indent="-133350">
              <a:spcBef>
                <a:spcPts val="200"/>
              </a:spcBef>
              <a:buFont typeface="Arial" panose="020B0604020202020204" pitchFamily="34" charset="0"/>
              <a:buChar char="•"/>
            </a:pPr>
            <a:r>
              <a:rPr lang="en-US" sz="900" dirty="0">
                <a:solidFill>
                  <a:schemeClr val="tx1"/>
                </a:solidFill>
                <a:latin typeface="+mn-lt"/>
                <a:cs typeface="Arial"/>
              </a:rPr>
              <a:t>Prioritize 1–2 high-impact initiatives</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Improve qualification, messaging, conversion, forecasting,  coaching</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Align Marketing, Sales &amp; Customer Success</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Define success metrics</a:t>
            </a:r>
          </a:p>
        </p:txBody>
      </p:sp>
      <p:sp>
        <p:nvSpPr>
          <p:cNvPr id="22" name="TextBox 21">
            <a:extLst>
              <a:ext uri="{FF2B5EF4-FFF2-40B4-BE49-F238E27FC236}">
                <a16:creationId xmlns:a16="http://schemas.microsoft.com/office/drawing/2014/main" id="{BD471725-4511-8A7D-6C64-CD7FC314FE62}"/>
              </a:ext>
            </a:extLst>
          </p:cNvPr>
          <p:cNvSpPr txBox="1">
            <a:spLocks noChangeAspect="1"/>
          </p:cNvSpPr>
          <p:nvPr/>
        </p:nvSpPr>
        <p:spPr>
          <a:xfrm>
            <a:off x="8192001" y="2613950"/>
            <a:ext cx="3701841" cy="302647"/>
          </a:xfrm>
          <a:prstGeom prst="rect">
            <a:avLst/>
          </a:prstGeom>
          <a:noFill/>
        </p:spPr>
        <p:txBody>
          <a:bodyPr wrap="square" lIns="0" tIns="0" rIns="0" bIns="0">
            <a:spAutoFit/>
          </a:bodyPr>
          <a:lstStyle/>
          <a:p>
            <a:pPr marR="69271">
              <a:spcBef>
                <a:spcPts val="200"/>
              </a:spcBef>
            </a:pPr>
            <a:r>
              <a:rPr lang="en-US" sz="900" b="1" dirty="0">
                <a:solidFill>
                  <a:schemeClr val="tx1"/>
                </a:solidFill>
                <a:latin typeface="+mn-lt"/>
                <a:cs typeface="Arial"/>
              </a:rPr>
              <a:t>Goal</a:t>
            </a:r>
          </a:p>
          <a:p>
            <a:pPr marR="69271">
              <a:spcBef>
                <a:spcPts val="200"/>
              </a:spcBef>
            </a:pPr>
            <a:r>
              <a:rPr lang="en-US" sz="900" dirty="0">
                <a:solidFill>
                  <a:schemeClr val="tx1"/>
                </a:solidFill>
                <a:latin typeface="+mn-lt"/>
                <a:cs typeface="Arial"/>
              </a:rPr>
              <a:t>Create repeatable execution &amp; sustained momentum</a:t>
            </a:r>
          </a:p>
        </p:txBody>
      </p:sp>
      <p:sp>
        <p:nvSpPr>
          <p:cNvPr id="39" name="TextBox 38">
            <a:extLst>
              <a:ext uri="{FF2B5EF4-FFF2-40B4-BE49-F238E27FC236}">
                <a16:creationId xmlns:a16="http://schemas.microsoft.com/office/drawing/2014/main" id="{E3E132A7-924A-4341-03D7-2FACE26F161D}"/>
              </a:ext>
            </a:extLst>
          </p:cNvPr>
          <p:cNvSpPr txBox="1">
            <a:spLocks noChangeAspect="1"/>
          </p:cNvSpPr>
          <p:nvPr/>
        </p:nvSpPr>
        <p:spPr>
          <a:xfrm>
            <a:off x="8192001" y="2992002"/>
            <a:ext cx="3701841" cy="138499"/>
          </a:xfrm>
          <a:prstGeom prst="rect">
            <a:avLst/>
          </a:prstGeom>
          <a:noFill/>
        </p:spPr>
        <p:txBody>
          <a:bodyPr wrap="square" lIns="0" tIns="0" rIns="0" bIns="0">
            <a:spAutoFit/>
          </a:bodyPr>
          <a:lstStyle/>
          <a:p>
            <a:pPr marR="69271">
              <a:spcBef>
                <a:spcPts val="400"/>
              </a:spcBef>
            </a:pPr>
            <a:r>
              <a:rPr lang="en-US" sz="900" b="1" dirty="0">
                <a:solidFill>
                  <a:schemeClr val="tx1"/>
                </a:solidFill>
                <a:latin typeface="+mn-lt"/>
                <a:cs typeface="Arial"/>
              </a:rPr>
              <a:t>Key Actions</a:t>
            </a:r>
          </a:p>
        </p:txBody>
      </p:sp>
      <p:sp>
        <p:nvSpPr>
          <p:cNvPr id="42" name="TextBox 41">
            <a:extLst>
              <a:ext uri="{FF2B5EF4-FFF2-40B4-BE49-F238E27FC236}">
                <a16:creationId xmlns:a16="http://schemas.microsoft.com/office/drawing/2014/main" id="{8472EED5-5F80-1EB8-48A1-902E8933B247}"/>
              </a:ext>
            </a:extLst>
          </p:cNvPr>
          <p:cNvSpPr txBox="1">
            <a:spLocks noChangeAspect="1"/>
          </p:cNvSpPr>
          <p:nvPr/>
        </p:nvSpPr>
        <p:spPr>
          <a:xfrm>
            <a:off x="8190958" y="3177113"/>
            <a:ext cx="3701841" cy="688647"/>
          </a:xfrm>
          <a:prstGeom prst="rect">
            <a:avLst/>
          </a:prstGeom>
          <a:noFill/>
        </p:spPr>
        <p:txBody>
          <a:bodyPr wrap="square" lIns="0" tIns="0" rIns="0" bIns="0" numCol="2" spcCol="182880">
            <a:noAutofit/>
          </a:bodyPr>
          <a:lstStyle/>
          <a:p>
            <a:pPr marL="173038" marR="69271" indent="-133350">
              <a:spcBef>
                <a:spcPts val="200"/>
              </a:spcBef>
              <a:buFont typeface="Arial" panose="020B0604020202020204" pitchFamily="34" charset="0"/>
              <a:buChar char="•"/>
            </a:pPr>
            <a:r>
              <a:rPr lang="en-US" sz="900" dirty="0">
                <a:solidFill>
                  <a:schemeClr val="tx1"/>
                </a:solidFill>
                <a:latin typeface="+mn-lt"/>
                <a:cs typeface="Arial"/>
              </a:rPr>
              <a:t>Weekly forecast reviews</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Pipeline inspections</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Manager coaching cadence</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Revenue dashboard live</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Progress reporting to leadership</a:t>
            </a:r>
          </a:p>
          <a:p>
            <a:pPr marL="173038" marR="69271" indent="-133350">
              <a:spcBef>
                <a:spcPts val="200"/>
              </a:spcBef>
              <a:buFont typeface="Arial" panose="020B0604020202020204" pitchFamily="34" charset="0"/>
              <a:buChar char="•"/>
            </a:pPr>
            <a:r>
              <a:rPr lang="en-US" sz="900" dirty="0">
                <a:solidFill>
                  <a:schemeClr val="tx1"/>
                </a:solidFill>
                <a:latin typeface="+mn-lt"/>
                <a:cs typeface="Arial"/>
              </a:rPr>
              <a:t>Share progress, celebrate early wins</a:t>
            </a:r>
          </a:p>
        </p:txBody>
      </p:sp>
      <p:sp>
        <p:nvSpPr>
          <p:cNvPr id="43" name="Rectangle 42">
            <a:extLst>
              <a:ext uri="{FF2B5EF4-FFF2-40B4-BE49-F238E27FC236}">
                <a16:creationId xmlns:a16="http://schemas.microsoft.com/office/drawing/2014/main" id="{99050DAB-E5C0-5F20-3C8A-13D7E4F18EA0}"/>
              </a:ext>
            </a:extLst>
          </p:cNvPr>
          <p:cNvSpPr/>
          <p:nvPr/>
        </p:nvSpPr>
        <p:spPr>
          <a:xfrm>
            <a:off x="228600" y="2059856"/>
            <a:ext cx="3841999" cy="2335163"/>
          </a:xfrm>
          <a:prstGeom prst="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id="{5158B3A1-28A4-9F98-63CC-7472CA96A0C1}"/>
              </a:ext>
            </a:extLst>
          </p:cNvPr>
          <p:cNvSpPr/>
          <p:nvPr/>
        </p:nvSpPr>
        <p:spPr>
          <a:xfrm>
            <a:off x="4175002" y="2059856"/>
            <a:ext cx="3841999" cy="2335163"/>
          </a:xfrm>
          <a:prstGeom prst="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DB378085-0957-89D5-4BB7-98E42F3CDA32}"/>
              </a:ext>
            </a:extLst>
          </p:cNvPr>
          <p:cNvSpPr/>
          <p:nvPr/>
        </p:nvSpPr>
        <p:spPr>
          <a:xfrm>
            <a:off x="8121401" y="2059856"/>
            <a:ext cx="3841999" cy="2335163"/>
          </a:xfrm>
          <a:prstGeom prst="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a:extLst>
              <a:ext uri="{FF2B5EF4-FFF2-40B4-BE49-F238E27FC236}">
                <a16:creationId xmlns:a16="http://schemas.microsoft.com/office/drawing/2014/main" id="{58F5E5F1-BC99-061E-1B3D-0E039412B2D4}"/>
              </a:ext>
            </a:extLst>
          </p:cNvPr>
          <p:cNvSpPr/>
          <p:nvPr/>
        </p:nvSpPr>
        <p:spPr>
          <a:xfrm>
            <a:off x="228600" y="4812748"/>
            <a:ext cx="3841999" cy="720356"/>
          </a:xfrm>
          <a:prstGeom prst="rect">
            <a:avLst/>
          </a:prstGeom>
          <a:solidFill>
            <a:schemeClr val="bg1">
              <a:lumMod val="95000"/>
            </a:schemeClr>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numCol="2" spcCol="182880" rtlCol="0" anchor="t"/>
          <a:lstStyle/>
          <a:p>
            <a:pPr marL="116895" indent="-116895" algn="l">
              <a:spcBef>
                <a:spcPts val="300"/>
              </a:spcBef>
              <a:buClr>
                <a:srgbClr val="00B050"/>
              </a:buClr>
              <a:buFont typeface="Wingdings" panose="05000000000000000000" pitchFamily="2" charset="2"/>
              <a:buChar char="ü"/>
            </a:pPr>
            <a:r>
              <a:rPr lang="en-US" sz="900" dirty="0">
                <a:solidFill>
                  <a:schemeClr val="tx1"/>
                </a:solidFill>
              </a:rPr>
              <a:t>CEO alignment achieved</a:t>
            </a:r>
          </a:p>
          <a:p>
            <a:pPr marL="116895" indent="-116895" algn="l">
              <a:spcBef>
                <a:spcPts val="300"/>
              </a:spcBef>
              <a:buClr>
                <a:srgbClr val="00B050"/>
              </a:buClr>
              <a:buFont typeface="Wingdings" panose="05000000000000000000" pitchFamily="2" charset="2"/>
              <a:buChar char="ü"/>
            </a:pPr>
            <a:r>
              <a:rPr lang="en-US" sz="900" dirty="0">
                <a:solidFill>
                  <a:schemeClr val="tx1"/>
                </a:solidFill>
              </a:rPr>
              <a:t>Customer interviews completed</a:t>
            </a:r>
          </a:p>
          <a:p>
            <a:pPr marL="116895" indent="-116895" algn="l">
              <a:spcBef>
                <a:spcPts val="300"/>
              </a:spcBef>
              <a:buClr>
                <a:srgbClr val="00B050"/>
              </a:buClr>
              <a:buFont typeface="Wingdings" panose="05000000000000000000" pitchFamily="2" charset="2"/>
              <a:buChar char="ü"/>
            </a:pPr>
            <a:r>
              <a:rPr lang="en-US" sz="900" dirty="0">
                <a:solidFill>
                  <a:schemeClr val="tx1"/>
                </a:solidFill>
              </a:rPr>
              <a:t>Top priorities selected</a:t>
            </a:r>
          </a:p>
        </p:txBody>
      </p:sp>
      <p:sp>
        <p:nvSpPr>
          <p:cNvPr id="58" name="Rectangle 57">
            <a:extLst>
              <a:ext uri="{FF2B5EF4-FFF2-40B4-BE49-F238E27FC236}">
                <a16:creationId xmlns:a16="http://schemas.microsoft.com/office/drawing/2014/main" id="{DF5146BA-7367-7FE7-332F-686B73319264}"/>
              </a:ext>
            </a:extLst>
          </p:cNvPr>
          <p:cNvSpPr/>
          <p:nvPr/>
        </p:nvSpPr>
        <p:spPr>
          <a:xfrm>
            <a:off x="4175003" y="4812748"/>
            <a:ext cx="3840916" cy="720356"/>
          </a:xfrm>
          <a:prstGeom prst="rect">
            <a:avLst/>
          </a:prstGeom>
          <a:solidFill>
            <a:schemeClr val="bg1">
              <a:lumMod val="95000"/>
            </a:schemeClr>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numCol="2" spcCol="182880" rtlCol="0" anchor="t"/>
          <a:lstStyle/>
          <a:p>
            <a:pPr marL="116895" indent="-116895" algn="l">
              <a:spcBef>
                <a:spcPts val="300"/>
              </a:spcBef>
              <a:buClr>
                <a:srgbClr val="00B050"/>
              </a:buClr>
              <a:buFont typeface="Wingdings" panose="05000000000000000000" pitchFamily="2" charset="2"/>
              <a:buChar char="ü"/>
            </a:pPr>
            <a:r>
              <a:rPr lang="en-US" sz="900" dirty="0">
                <a:solidFill>
                  <a:schemeClr val="tx1"/>
                </a:solidFill>
              </a:rPr>
              <a:t>Revenue constraint identified</a:t>
            </a:r>
          </a:p>
          <a:p>
            <a:pPr marL="116895" indent="-116895" algn="l">
              <a:spcBef>
                <a:spcPts val="300"/>
              </a:spcBef>
              <a:buClr>
                <a:srgbClr val="00B050"/>
              </a:buClr>
              <a:buFont typeface="Wingdings" panose="05000000000000000000" pitchFamily="2" charset="2"/>
              <a:buChar char="ü"/>
            </a:pPr>
            <a:r>
              <a:rPr lang="en-US" sz="900" dirty="0">
                <a:solidFill>
                  <a:schemeClr val="tx1"/>
                </a:solidFill>
              </a:rPr>
              <a:t>Cross-functional alignment established</a:t>
            </a:r>
          </a:p>
          <a:p>
            <a:pPr marL="116895" indent="-116895" algn="l">
              <a:spcBef>
                <a:spcPts val="300"/>
              </a:spcBef>
              <a:buClr>
                <a:srgbClr val="00B050"/>
              </a:buClr>
              <a:buFont typeface="Wingdings" panose="05000000000000000000" pitchFamily="2" charset="2"/>
              <a:buChar char="ü"/>
            </a:pPr>
            <a:r>
              <a:rPr lang="en-US" sz="900" dirty="0">
                <a:solidFill>
                  <a:schemeClr val="tx1"/>
                </a:solidFill>
              </a:rPr>
              <a:t>Acceleration plays launched</a:t>
            </a:r>
          </a:p>
        </p:txBody>
      </p:sp>
      <p:sp>
        <p:nvSpPr>
          <p:cNvPr id="59" name="Rectangle 58">
            <a:extLst>
              <a:ext uri="{FF2B5EF4-FFF2-40B4-BE49-F238E27FC236}">
                <a16:creationId xmlns:a16="http://schemas.microsoft.com/office/drawing/2014/main" id="{C5AAB7B9-C94B-CFE1-85C9-BA10B31EF3C9}"/>
              </a:ext>
            </a:extLst>
          </p:cNvPr>
          <p:cNvSpPr/>
          <p:nvPr/>
        </p:nvSpPr>
        <p:spPr>
          <a:xfrm>
            <a:off x="8121401" y="4812748"/>
            <a:ext cx="3840916" cy="720356"/>
          </a:xfrm>
          <a:prstGeom prst="rect">
            <a:avLst/>
          </a:prstGeom>
          <a:solidFill>
            <a:schemeClr val="bg1">
              <a:lumMod val="95000"/>
            </a:schemeClr>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numCol="2" spcCol="182880" rtlCol="0" anchor="t"/>
          <a:lstStyle/>
          <a:p>
            <a:pPr marL="116895" indent="-116895" algn="l">
              <a:spcBef>
                <a:spcPts val="300"/>
              </a:spcBef>
              <a:buClr>
                <a:srgbClr val="00B050"/>
              </a:buClr>
              <a:buFont typeface="Wingdings" panose="05000000000000000000" pitchFamily="2" charset="2"/>
              <a:buChar char="ü"/>
            </a:pPr>
            <a:r>
              <a:rPr lang="en-US" sz="900" dirty="0">
                <a:solidFill>
                  <a:schemeClr val="tx1"/>
                </a:solidFill>
              </a:rPr>
              <a:t>Revenue dashboard implemented</a:t>
            </a:r>
          </a:p>
          <a:p>
            <a:pPr marL="116895" indent="-116895" algn="l">
              <a:spcBef>
                <a:spcPts val="300"/>
              </a:spcBef>
              <a:buClr>
                <a:srgbClr val="00B050"/>
              </a:buClr>
              <a:buFont typeface="Wingdings" panose="05000000000000000000" pitchFamily="2" charset="2"/>
              <a:buChar char="ü"/>
            </a:pPr>
            <a:r>
              <a:rPr lang="en-US" sz="900" dirty="0">
                <a:solidFill>
                  <a:schemeClr val="tx1"/>
                </a:solidFill>
              </a:rPr>
              <a:t>Operating rhythm installed</a:t>
            </a:r>
          </a:p>
          <a:p>
            <a:pPr marL="116895" indent="-116895" algn="l">
              <a:spcBef>
                <a:spcPts val="300"/>
              </a:spcBef>
              <a:buClr>
                <a:srgbClr val="00B050"/>
              </a:buClr>
              <a:buFont typeface="Wingdings" panose="05000000000000000000" pitchFamily="2" charset="2"/>
              <a:buChar char="ü"/>
            </a:pPr>
            <a:r>
              <a:rPr lang="en-US" sz="900" dirty="0">
                <a:solidFill>
                  <a:schemeClr val="tx1"/>
                </a:solidFill>
              </a:rPr>
              <a:t>Talent assessment completed</a:t>
            </a:r>
          </a:p>
          <a:p>
            <a:pPr marL="116895" indent="-116895" algn="l">
              <a:spcBef>
                <a:spcPts val="300"/>
              </a:spcBef>
              <a:buClr>
                <a:srgbClr val="00B050"/>
              </a:buClr>
              <a:buFont typeface="Wingdings" panose="05000000000000000000" pitchFamily="2" charset="2"/>
              <a:buChar char="ü"/>
            </a:pPr>
            <a:r>
              <a:rPr lang="en-US" sz="900" dirty="0">
                <a:solidFill>
                  <a:schemeClr val="tx1"/>
                </a:solidFill>
              </a:rPr>
              <a:t>Early wins achieved </a:t>
            </a:r>
          </a:p>
        </p:txBody>
      </p:sp>
      <p:sp>
        <p:nvSpPr>
          <p:cNvPr id="63" name="TextBox 62">
            <a:extLst>
              <a:ext uri="{FF2B5EF4-FFF2-40B4-BE49-F238E27FC236}">
                <a16:creationId xmlns:a16="http://schemas.microsoft.com/office/drawing/2014/main" id="{4C8B1903-88B8-4F11-1554-7F5C50A5DF45}"/>
              </a:ext>
            </a:extLst>
          </p:cNvPr>
          <p:cNvSpPr txBox="1"/>
          <p:nvPr/>
        </p:nvSpPr>
        <p:spPr>
          <a:xfrm>
            <a:off x="228600" y="4542879"/>
            <a:ext cx="1812997" cy="153888"/>
          </a:xfrm>
          <a:prstGeom prst="rect">
            <a:avLst/>
          </a:prstGeom>
          <a:noFill/>
        </p:spPr>
        <p:txBody>
          <a:bodyPr wrap="none" lIns="0" tIns="0" rIns="0" bIns="0" anchor="b">
            <a:spAutoFit/>
          </a:bodyPr>
          <a:lstStyle/>
          <a:p>
            <a:pPr algn="l"/>
            <a:r>
              <a:rPr lang="en-US" sz="1000" dirty="0">
                <a:solidFill>
                  <a:schemeClr val="tx2"/>
                </a:solidFill>
                <a:latin typeface="+mj-lt"/>
              </a:rPr>
              <a:t>Revenue Leader Checklist:</a:t>
            </a:r>
          </a:p>
        </p:txBody>
      </p:sp>
      <p:cxnSp>
        <p:nvCxnSpPr>
          <p:cNvPr id="64" name="Straight Connector 63">
            <a:extLst>
              <a:ext uri="{FF2B5EF4-FFF2-40B4-BE49-F238E27FC236}">
                <a16:creationId xmlns:a16="http://schemas.microsoft.com/office/drawing/2014/main" id="{7F2946C5-4867-DFCC-E024-BE144ECEA2FE}"/>
              </a:ext>
            </a:extLst>
          </p:cNvPr>
          <p:cNvCxnSpPr>
            <a:cxnSpLocks/>
          </p:cNvCxnSpPr>
          <p:nvPr/>
        </p:nvCxnSpPr>
        <p:spPr>
          <a:xfrm>
            <a:off x="228600" y="4743380"/>
            <a:ext cx="11733176"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Office Theme">
  <a:themeElements>
    <a:clrScheme name="KodiakGroup">
      <a:dk1>
        <a:sysClr val="windowText" lastClr="000000"/>
      </a:dk1>
      <a:lt1>
        <a:sysClr val="window" lastClr="FFFFFF"/>
      </a:lt1>
      <a:dk2>
        <a:srgbClr val="1F497D"/>
      </a:dk2>
      <a:lt2>
        <a:srgbClr val="EEECE1"/>
      </a:lt2>
      <a:accent1>
        <a:srgbClr val="4575BB"/>
      </a:accent1>
      <a:accent2>
        <a:srgbClr val="656668"/>
      </a:accent2>
      <a:accent3>
        <a:srgbClr val="819DCD"/>
      </a:accent3>
      <a:accent4>
        <a:srgbClr val="D7DEF6"/>
      </a:accent4>
      <a:accent5>
        <a:srgbClr val="1F497D"/>
      </a:accent5>
      <a:accent6>
        <a:srgbClr val="A5A5A5"/>
      </a:accent6>
      <a:hlink>
        <a:srgbClr val="0F243E"/>
      </a:hlink>
      <a:folHlink>
        <a:srgbClr val="595959"/>
      </a:folHlink>
    </a:clrScheme>
    <a:fontScheme name="Custom 4">
      <a:majorFont>
        <a:latin typeface="Montserrat ExtraBol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2026-07-29T14:50:31+00:00</_dlc_Expire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355D121AB55B49AAEA753D4833A479" ma:contentTypeVersion="16" ma:contentTypeDescription="Create a new document." ma:contentTypeScope="" ma:versionID="fd033df795f00a1e02731ba07034621b">
  <xsd:schema xmlns:xsd="http://www.w3.org/2001/XMLSchema" xmlns:xs="http://www.w3.org/2001/XMLSchema" xmlns:p="http://schemas.microsoft.com/office/2006/metadata/properties" xmlns:ns1="http://schemas.microsoft.com/sharepoint/v3" xmlns:ns2="7c5b3789-7f3d-44ba-9a1c-c17df56dd499" xmlns:ns3="1faff2a8-537f-4502-837c-3f27ce945b35" targetNamespace="http://schemas.microsoft.com/office/2006/metadata/properties" ma:root="true" ma:fieldsID="161bf02028af9d11f4853612aa3d1d57" ns1:_="" ns2:_="" ns3:_="">
    <xsd:import namespace="http://schemas.microsoft.com/sharepoint/v3"/>
    <xsd:import namespace="7c5b3789-7f3d-44ba-9a1c-c17df56dd499"/>
    <xsd:import namespace="1faff2a8-537f-4502-837c-3f27ce945b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9" nillable="true" ma:displayName="Exempt from Policy" ma:hidden="true" ma:internalName="_dlc_Exempt" ma:readOnly="true">
      <xsd:simpleType>
        <xsd:restriction base="dms:Unknown"/>
      </xsd:simpleType>
    </xsd:element>
    <xsd:element name="_dlc_ExpireDateSaved" ma:index="20" nillable="true" ma:displayName="Original Expiration Date" ma:hidden="true" ma:internalName="_dlc_ExpireDateSaved" ma:readOnly="true">
      <xsd:simpleType>
        <xsd:restriction base="dms:DateTime"/>
      </xsd:simpleType>
    </xsd:element>
    <xsd:element name="_dlc_ExpireDate" ma:index="21"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c5b3789-7f3d-44ba-9a1c-c17df56dd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aff2a8-537f-4502-837c-3f27ce945b3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Document</p:Name>
  <p:Description/>
  <p:Statement/>
  <p:PolicyItems>
    <p:PolicyItem featureId="Microsoft.Office.RecordsManagement.PolicyFeatures.Expiration" staticId="0x0101000E355D121AB55B49AAEA753D4833A479|-369733750" UniqueId="bd26f190-41e5-4166-8902-d65e5dd59d3c">
      <p:Name>Retention</p:Name>
      <p:Description>Automatic scheduling of content for processing, and performing a retention action on content that has reached its due date.</p:Description>
      <p:CustomData>
        <Schedules nextStageId="2">
          <Schedule type="Default">
            <stages>
              <data stageId="1" recur="true" offset="7" unit="days">
                <formula id="Microsoft.Office.RecordsManagement.PolicyFeatures.Expiration.Formula.BuiltIn">
                  <number>30</number>
                  <property>Modified</property>
                  <propertyId>28cf69c5-fa48-462a-b5cd-27b6f9d2bd5f</propertyId>
                  <period>days</period>
                </formula>
                <action type="action" id="Microsoft.Office.RecordsManagement.PolicyFeatures.Expiration.Action.DeletePreviousVersions"/>
              </data>
            </stages>
          </Schedule>
        </Schedules>
      </p:CustomData>
    </p:PolicyItem>
  </p:PolicyItems>
</p:Policy>
</file>

<file path=customXml/itemProps1.xml><?xml version="1.0" encoding="utf-8"?>
<ds:datastoreItem xmlns:ds="http://schemas.openxmlformats.org/officeDocument/2006/customXml" ds:itemID="{0A62E8EB-9793-4433-98CB-18C417C4D7E8}">
  <ds:schemaRefs>
    <ds:schemaRef ds:uri="http://schemas.microsoft.com/sharepoint/v3/contenttype/forms"/>
  </ds:schemaRefs>
</ds:datastoreItem>
</file>

<file path=customXml/itemProps2.xml><?xml version="1.0" encoding="utf-8"?>
<ds:datastoreItem xmlns:ds="http://schemas.openxmlformats.org/officeDocument/2006/customXml" ds:itemID="{7D1CC537-6F42-4643-9DFD-AC390C6A86CB}">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0BD77583-72B7-41C0-9761-1CC7BB06AC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5b3789-7f3d-44ba-9a1c-c17df56dd499"/>
    <ds:schemaRef ds:uri="1faff2a8-537f-4502-837c-3f27ce945b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95C43C-69B6-4CCE-8E20-CE98FE8F34F3}">
  <ds:schemaRefs>
    <ds:schemaRef ds:uri="office.server.policy"/>
  </ds:schemaRefs>
</ds:datastoreItem>
</file>

<file path=docMetadata/LabelInfo.xml><?xml version="1.0" encoding="utf-8"?>
<clbl:labelList xmlns:clbl="http://schemas.microsoft.com/office/2020/mipLabelMetadata">
  <clbl:label id="{25b262c6-3135-4102-9fd1-8cc793b35eee}" enabled="0" method="" siteId="{25b262c6-3135-4102-9fd1-8cc793b35eee}" removed="1"/>
</clbl:labelList>
</file>

<file path=docProps/app.xml><?xml version="1.0" encoding="utf-8"?>
<Properties xmlns="http://schemas.openxmlformats.org/officeDocument/2006/extended-properties" xmlns:vt="http://schemas.openxmlformats.org/officeDocument/2006/docPropsVTypes">
  <Template/>
  <TotalTime>186</TotalTime>
  <Words>315</Words>
  <Application>Microsoft Macintosh PowerPoint</Application>
  <PresentationFormat>Widescreen</PresentationFormat>
  <Paragraphs>59</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Aptos</vt:lpstr>
      <vt:lpstr>Arial</vt:lpstr>
      <vt:lpstr>Montserrat ExtraBold</vt:lpstr>
      <vt:lpstr>Roboto</vt:lpstr>
      <vt:lpstr>Wingdings</vt:lpstr>
      <vt:lpstr>4_Office Theme</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Meenakshi Barik [Chillibreeze]</dc:creator>
  <cp:lastModifiedBy>Pat Longworth</cp:lastModifiedBy>
  <cp:revision>7</cp:revision>
  <dcterms:created xsi:type="dcterms:W3CDTF">2026-06-26T04:32:49Z</dcterms:created>
  <dcterms:modified xsi:type="dcterms:W3CDTF">2026-06-29T16:12:31Z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2026-06-20T00:00:00Z</vt:filetime>
  </property>
  <property fmtid="{D5CDD505-2E9C-101B-9397-08002B2CF9AE}" pid="3" name="Creator">
    <vt:lpwstr>Chromium</vt:lpwstr>
  </property>
  <property fmtid="{D5CDD505-2E9C-101B-9397-08002B2CF9AE}" pid="4" name="LastSaved">
    <vt:filetime>2026-06-26T00:00:00Z</vt:filetime>
  </property>
  <property fmtid="{D5CDD505-2E9C-101B-9397-08002B2CF9AE}" pid="5" name="Producer">
    <vt:lpwstr>Skia/PDF m141</vt:lpwstr>
  </property>
  <property fmtid="{D5CDD505-2E9C-101B-9397-08002B2CF9AE}" pid="6" name="ContentTypeId">
    <vt:lpwstr>0x0101000E355D121AB55B49AAEA753D4833A479</vt:lpwstr>
  </property>
  <property fmtid="{D5CDD505-2E9C-101B-9397-08002B2CF9AE}" pid="7" name="_dlc_policyId">
    <vt:lpwstr>0x0101000E355D121AB55B49AAEA753D4833A479|-369733750</vt:lpwstr>
  </property>
  <property fmtid="{D5CDD505-2E9C-101B-9397-08002B2CF9AE}" pid="8" name="ItemRetentionFormula">
    <vt:lpwstr>&lt;formula id="Microsoft.Office.RecordsManagement.PolicyFeatures.Expiration.Formula.BuiltIn"&gt;&lt;number&gt;30&lt;/number&gt;&lt;property&gt;Modified&lt;/property&gt;&lt;propertyId&gt;28cf69c5-fa48-462a-b5cd-27b6f9d2bd5f&lt;/propertyId&gt;&lt;period&gt;days&lt;/period&gt;&lt;/formula&gt;</vt:lpwstr>
  </property>
</Properties>
</file>